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25"/>
  </p:notesMasterIdLst>
  <p:handoutMasterIdLst>
    <p:handoutMasterId r:id="rId26"/>
  </p:handoutMasterIdLst>
  <p:sldIdLst>
    <p:sldId id="261" r:id="rId5"/>
    <p:sldId id="292" r:id="rId6"/>
    <p:sldId id="280" r:id="rId7"/>
    <p:sldId id="284" r:id="rId8"/>
    <p:sldId id="281" r:id="rId9"/>
    <p:sldId id="282" r:id="rId10"/>
    <p:sldId id="287" r:id="rId11"/>
    <p:sldId id="273" r:id="rId12"/>
    <p:sldId id="285" r:id="rId13"/>
    <p:sldId id="289" r:id="rId14"/>
    <p:sldId id="283" r:id="rId15"/>
    <p:sldId id="266" r:id="rId16"/>
    <p:sldId id="268" r:id="rId17"/>
    <p:sldId id="269" r:id="rId18"/>
    <p:sldId id="267" r:id="rId19"/>
    <p:sldId id="291" r:id="rId20"/>
    <p:sldId id="271" r:id="rId21"/>
    <p:sldId id="270" r:id="rId22"/>
    <p:sldId id="272" r:id="rId23"/>
    <p:sldId id="290" r:id="rId24"/>
  </p:sldIdLst>
  <p:sldSz cx="9144000" cy="6858000" type="screen4x3"/>
  <p:notesSz cx="6797675" cy="9928225"/>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9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4805" autoAdjust="0"/>
  </p:normalViewPr>
  <p:slideViewPr>
    <p:cSldViewPr>
      <p:cViewPr varScale="1">
        <p:scale>
          <a:sx n="43" d="100"/>
          <a:sy n="43" d="100"/>
        </p:scale>
        <p:origin x="-50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028"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7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62" y="0"/>
            <a:ext cx="2946275" cy="496751"/>
          </a:xfrm>
          <a:prstGeom prst="rect">
            <a:avLst/>
          </a:prstGeom>
        </p:spPr>
        <p:txBody>
          <a:bodyPr vert="horz" lIns="91440" tIns="45720" rIns="91440" bIns="45720" rtlCol="0"/>
          <a:lstStyle>
            <a:lvl1pPr algn="r">
              <a:defRPr sz="1200"/>
            </a:lvl1pPr>
          </a:lstStyle>
          <a:p>
            <a:fld id="{F5B9F398-150D-4698-B5B7-9A4AF324C26D}" type="datetimeFigureOut">
              <a:rPr lang="en-GB" smtClean="0"/>
              <a:pPr/>
              <a:t>28/01/2014</a:t>
            </a:fld>
            <a:endParaRPr lang="en-GB"/>
          </a:p>
        </p:txBody>
      </p:sp>
      <p:sp>
        <p:nvSpPr>
          <p:cNvPr id="4" name="Footer Placeholder 3"/>
          <p:cNvSpPr>
            <a:spLocks noGrp="1"/>
          </p:cNvSpPr>
          <p:nvPr>
            <p:ph type="ftr" sz="quarter" idx="2"/>
          </p:nvPr>
        </p:nvSpPr>
        <p:spPr>
          <a:xfrm>
            <a:off x="0" y="9429779"/>
            <a:ext cx="2946275" cy="4967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62" y="9429779"/>
            <a:ext cx="2946275" cy="496751"/>
          </a:xfrm>
          <a:prstGeom prst="rect">
            <a:avLst/>
          </a:prstGeom>
        </p:spPr>
        <p:txBody>
          <a:bodyPr vert="horz" lIns="91440" tIns="45720" rIns="91440" bIns="45720" rtlCol="0" anchor="b"/>
          <a:lstStyle>
            <a:lvl1pPr algn="r">
              <a:defRPr sz="1200"/>
            </a:lvl1pPr>
          </a:lstStyle>
          <a:p>
            <a:fld id="{619F8DD4-CBFC-43CD-AB86-08B4949557FA}" type="slidenum">
              <a:rPr lang="en-GB" smtClean="0"/>
              <a:pPr/>
              <a:t>‹#›</a:t>
            </a:fld>
            <a:endParaRPr lang="en-GB"/>
          </a:p>
        </p:txBody>
      </p:sp>
    </p:spTree>
    <p:extLst>
      <p:ext uri="{BB962C8B-B14F-4D97-AF65-F5344CB8AC3E}">
        <p14:creationId xmlns="" xmlns:p14="http://schemas.microsoft.com/office/powerpoint/2010/main" val="2854253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1/28/2014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When the Meningitis</a:t>
            </a:r>
            <a:r>
              <a:rPr lang="en-GB" baseline="0" dirty="0" smtClean="0"/>
              <a:t> C vaccine was introduce the incidence decreased quickly (blue columns). </a:t>
            </a:r>
          </a:p>
          <a:p>
            <a:r>
              <a:rPr lang="en-GB" baseline="0" dirty="0" smtClean="0"/>
              <a:t>New vaccine for Meningitis B is now bring developed.</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a:t>
            </a:r>
            <a:r>
              <a:rPr lang="en-GB" baseline="0" dirty="0" smtClean="0"/>
              <a:t> the vaccines had been available when Jonnie Peacock was a baby he may have been protected against Meningitis</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Poster from the 1941 Diphtheria</a:t>
            </a:r>
            <a:r>
              <a:rPr lang="en-GB" baseline="0" dirty="0" smtClean="0"/>
              <a:t> campaign</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The more people who get vaccinated the greater the herd immunity and the more that other people who do not respond to the vaccine, or who can not have the vaccine are protected. Also the microbes can mutate so it is important to keep your vaccinations up to date.</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Vaccines fool your body into thinking they have seen the pathogen so when you come into contact with</a:t>
            </a:r>
            <a:r>
              <a:rPr lang="en-GB" baseline="0" dirty="0" smtClean="0"/>
              <a:t> the real thing they give you a protective immune response</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people do not have a weak immune system or have an allergy to an ingredient of the vaccine they may not be able to have a</a:t>
            </a:r>
            <a:r>
              <a:rPr lang="en-GB" baseline="0" dirty="0" smtClean="0"/>
              <a:t> vaccine</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http://www.bmj.com/content/342/bmj.c7452</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As the ensuing vaccine scare took off, critics quickly pointed out that the paper was a small case series with no controls, linked three common conditions, and relied on parental recall and beliefs.</a:t>
            </a:r>
            <a:r>
              <a:rPr lang="en-GB" dirty="0" smtClean="0">
                <a:hlinkClick r:id="" action="ppaction://hlinkfile"/>
              </a:rPr>
              <a:t>4</a:t>
            </a:r>
            <a:r>
              <a:rPr lang="en-GB" dirty="0" smtClean="0"/>
              <a:t> Over the following decade, epidemiological studies consistently found no evidence of a link between the MMR vaccine and autism.</a:t>
            </a:r>
            <a:r>
              <a:rPr lang="en-GB" dirty="0" smtClean="0">
                <a:hlinkClick r:id="" action="ppaction://hlinkfile"/>
              </a:rPr>
              <a:t>5</a:t>
            </a:r>
            <a:r>
              <a:rPr lang="en-GB" dirty="0" smtClean="0"/>
              <a:t> </a:t>
            </a:r>
            <a:r>
              <a:rPr lang="en-GB" dirty="0" smtClean="0">
                <a:hlinkClick r:id="" action="ppaction://hlinkfile"/>
              </a:rPr>
              <a:t>6</a:t>
            </a:r>
            <a:r>
              <a:rPr lang="en-GB" dirty="0" smtClean="0"/>
              <a:t> </a:t>
            </a:r>
            <a:r>
              <a:rPr lang="en-GB" dirty="0" smtClean="0">
                <a:hlinkClick r:id="" action="ppaction://hlinkfile"/>
              </a:rPr>
              <a:t>7</a:t>
            </a:r>
            <a:r>
              <a:rPr lang="en-GB" dirty="0" smtClean="0"/>
              <a:t> </a:t>
            </a:r>
            <a:r>
              <a:rPr lang="en-GB" dirty="0" smtClean="0">
                <a:hlinkClick r:id="" action="ppaction://hlinkfile"/>
              </a:rPr>
              <a:t>8</a:t>
            </a:r>
            <a:r>
              <a:rPr lang="en-GB" dirty="0" smtClean="0"/>
              <a:t> By the time the paper was finally retracted 12 years later,</a:t>
            </a:r>
            <a:r>
              <a:rPr lang="en-GB" dirty="0" smtClean="0">
                <a:hlinkClick r:id="" action="ppaction://hlinkfile"/>
              </a:rPr>
              <a:t>9</a:t>
            </a:r>
            <a:r>
              <a:rPr lang="en-GB" dirty="0" smtClean="0"/>
              <a:t> after forensic dissection at the General Medical Council’s (GMC) longest ever fitness to practise hearing,</a:t>
            </a:r>
            <a:r>
              <a:rPr lang="en-GB" dirty="0" smtClean="0">
                <a:hlinkClick r:id="" action="ppaction://hlinkfile"/>
              </a:rPr>
              <a:t>10</a:t>
            </a:r>
            <a:r>
              <a:rPr lang="en-GB" dirty="0" smtClean="0"/>
              <a:t> few people could deny that it was fatally flawed both scientifically and ethically. But it has taken the diligent scepticism of one man, standing outside medicine and science, to show that the paper was in fact an elaborate fraud.</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Although vaccination rates in the United Kingdom have recovered slightly from their 80% low in 2003-4,</a:t>
            </a:r>
            <a:r>
              <a:rPr lang="en-GB" sz="1200" dirty="0" smtClean="0">
                <a:hlinkClick r:id="" action="ppaction://hlinkfile"/>
              </a:rPr>
              <a:t>19</a:t>
            </a:r>
            <a:r>
              <a:rPr lang="en-GB" sz="1200" dirty="0" smtClean="0"/>
              <a:t> they are still below the 95% level recommended by the World Health Organization to ensure herd immunity. In 2008, for the first time in 14 years, measles was declared endemic in England and Wales.</a:t>
            </a:r>
            <a:r>
              <a:rPr lang="en-GB" sz="1200" dirty="0" smtClean="0">
                <a:hlinkClick r:id="" action="ppaction://hlinkfile"/>
              </a:rPr>
              <a:t>20</a:t>
            </a:r>
            <a:r>
              <a:rPr lang="en-GB" sz="1200" dirty="0" smtClean="0"/>
              <a:t> Hundreds of thousands of children in the UK are currently unprotected as a result of the scare, and the battle to restore parents’ trust in the vaccine is ongoing</a:t>
            </a:r>
          </a:p>
          <a:p>
            <a:endParaRPr lang="en-GB" sz="1200" dirty="0" smtClean="0"/>
          </a:p>
          <a:p>
            <a:r>
              <a:rPr lang="en-GB" dirty="0" smtClean="0"/>
              <a:t>For measles the</a:t>
            </a:r>
            <a:r>
              <a:rPr lang="en-GB" baseline="0" dirty="0" smtClean="0"/>
              <a:t> WHO definition of an endemic is the same strain of measles virus circulating for more than 1 year.</a:t>
            </a:r>
          </a:p>
          <a:p>
            <a:r>
              <a:rPr lang="en-GB" baseline="0" dirty="0" smtClean="0"/>
              <a:t>UK is still endemic for measles (October 2013)  - in September 2013 there was a cluster of measles cases in Bristol resulting from an unvaccinated person coming back from holiday from Thailand – other hotspots are visitors returning from Africa or India.</a:t>
            </a:r>
          </a:p>
          <a:p>
            <a:r>
              <a:rPr lang="en-GB" baseline="0" dirty="0" smtClean="0"/>
              <a:t>With an infection of 14 days then a chain of 26 people getting infected on after another makes measles endemic in a country.</a:t>
            </a:r>
          </a:p>
          <a:p>
            <a:r>
              <a:rPr lang="en-GB" baseline="0" dirty="0" smtClean="0"/>
              <a:t>In October 2013 there is currently an outbreak in Germany – with lots of UK visitors going for </a:t>
            </a:r>
            <a:r>
              <a:rPr lang="en-GB" baseline="0" dirty="0" err="1" smtClean="0"/>
              <a:t>Octoberfest</a:t>
            </a:r>
            <a:r>
              <a:rPr lang="en-GB" baseline="0" dirty="0" smtClean="0"/>
              <a:t> – if any of those haven’t been vaccinated they will probably get infected and bring it back to the UK.</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Pneumonia infection of the lungs</a:t>
            </a:r>
          </a:p>
          <a:p>
            <a:r>
              <a:rPr lang="en-GB" dirty="0" smtClean="0"/>
              <a:t>Encephalitis is an infection/swelling of the brain</a:t>
            </a:r>
          </a:p>
          <a:p>
            <a:r>
              <a:rPr lang="en-GB" dirty="0" smtClean="0"/>
              <a:t>In the UK it would normally</a:t>
            </a:r>
            <a:r>
              <a:rPr lang="en-GB" baseline="0" dirty="0" smtClean="0"/>
              <a:t> be less than 1</a:t>
            </a:r>
            <a:r>
              <a:rPr lang="en-GB" dirty="0" smtClean="0"/>
              <a:t> in 5,000 due to the medical  care we have, but worldwide</a:t>
            </a:r>
            <a:r>
              <a:rPr lang="en-GB" baseline="0" dirty="0" smtClean="0"/>
              <a:t> </a:t>
            </a:r>
            <a:r>
              <a:rPr lang="en-GB" dirty="0" smtClean="0"/>
              <a:t> 18 people die per hour of measles.</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1:5000 worldwide die, in west it is not so high due to availability of medical care</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 xmlns:p14="http://schemas.microsoft.com/office/powerpoint/2010/main" val="2667047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http://www.hpa.org.uk/hpr/archives/2013/news2813.htm#msls</a:t>
            </a:r>
          </a:p>
          <a:p>
            <a:r>
              <a:rPr lang="en-GB" dirty="0" smtClean="0"/>
              <a:t>Children under 19 years are most likely to get measles</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Jenner invented the first vaccine. Named after the </a:t>
            </a:r>
            <a:r>
              <a:rPr lang="en-GB" dirty="0" err="1" smtClean="0"/>
              <a:t>vaccinia</a:t>
            </a:r>
            <a:r>
              <a:rPr lang="en-GB" dirty="0" smtClean="0"/>
              <a:t> virus </a:t>
            </a:r>
            <a:r>
              <a:rPr lang="en-GB" dirty="0" err="1" smtClean="0"/>
              <a:t>Vacca</a:t>
            </a:r>
            <a:r>
              <a:rPr lang="en-GB" dirty="0" smtClean="0"/>
              <a:t> (cow) cowpox</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628775"/>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pic>
        <p:nvPicPr>
          <p:cNvPr id="6"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8000" y="2088000"/>
            <a:ext cx="8028000" cy="4064455"/>
          </a:xfrm>
        </p:spPr>
        <p:txBody>
          <a:bodyPr/>
          <a:lstStyle>
            <a:lvl1pPr>
              <a:spcBef>
                <a:spcPts val="1200"/>
              </a:spcBef>
              <a:defRPr sz="1800"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dirty="0" smtClean="0"/>
              <a:t>  </a:t>
            </a:r>
            <a:fld id="{2565FA6D-D4C8-4C4C-AC4B-3269734D34D8}"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smtClean="0"/>
              <a:t>Vaccinations Protect KS3</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rgbClr val="00AE9E"/>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dirty="0" smtClean="0"/>
              <a:t>  </a:t>
            </a:r>
            <a:fld id="{F71B5A3E-AB5C-4394-BB97-07D04CB99A29}"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smtClean="0"/>
              <a:t>Vaccinations Protect KS3</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2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r>
              <a:rPr lang="en-US" dirty="0" smtClean="0"/>
              <a:t>  </a:t>
            </a:r>
            <a:fld id="{BAADB3B0-2D09-4AA3-A340-09780B82849B}"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smtClean="0"/>
              <a:t>Vaccinations Protect KS3</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r>
              <a:rPr lang="en-US" dirty="0" smtClean="0"/>
              <a:t>  </a:t>
            </a:r>
            <a:fld id="{55FD54BE-53AE-43A8-A8D2-A8E4EFCA2A62}"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smtClean="0"/>
              <a:t>Vaccinations Protect KS3</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dirty="0" smtClean="0"/>
              <a:t>  </a:t>
            </a:r>
            <a:fld id="{3C92E8B8-980F-4FD9-89A2-235B13F5AFD1}"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smtClean="0"/>
              <a:t>Vaccinations Protect KS3</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14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r>
              <a:rPr lang="en-US" dirty="0" smtClean="0"/>
              <a:t>  </a:t>
            </a:r>
            <a:fld id="{D02A3ABA-32EC-4D50-B075-F06DC786BAF9}"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smtClean="0"/>
              <a:t>Vaccinations Protect KS3</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9"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dirty="0" smtClean="0"/>
              <a:t>  </a:t>
            </a:r>
            <a:fld id="{34F5B560-165B-4748-8F10-4294154EB5E9}" type="slidenum">
              <a:rPr lang="en-US" smtClean="0"/>
              <a:pPr>
                <a:defRPr/>
              </a:pPr>
              <a:t>‹#›</a:t>
            </a:fld>
            <a:endParaRPr lang="en-US" dirty="0"/>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smtClean="0"/>
              <a:t>Vaccinations Protect KS3</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r>
              <a:rPr lang="en-US" noProof="0" smtClean="0"/>
              <a:t>Click icon to add picture</a:t>
            </a:r>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dirty="0" smtClean="0"/>
              <a:t>  </a:t>
            </a:r>
            <a:fld id="{EB4B846C-37E1-4198-8614-DFE920AB1F04}" type="slidenum">
              <a:rPr lang="en-US" smtClean="0"/>
              <a:pPr>
                <a:defRPr/>
              </a:pPr>
              <a:t>‹#›</a:t>
            </a:fld>
            <a:endParaRPr lang="en-US" dirty="0"/>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r>
              <a:rPr lang="en-US" smtClean="0"/>
              <a:t>Vaccinations Protect KS3</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t>  </a:t>
            </a:r>
            <a:fld id="{45F8D313-CCBE-49D6-A3BC-57B1848DFB52}" type="slidenum">
              <a:rPr lang="en-US" smtClean="0"/>
              <a:pPr>
                <a:defRPr/>
              </a:pPr>
              <a:t>‹#›</a:t>
            </a:fld>
            <a:r>
              <a:rPr lang="en-US" dirty="0"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smtClean="0"/>
              <a:t>Vaccinations Protect KS3</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Lst>
  <p:hf hdr="0" dt="0"/>
  <p:txStyles>
    <p:titleStyle>
      <a:lvl1pPr algn="l" rtl="0" eaLnBrk="1" fontAlgn="base" hangingPunct="1">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1" fontAlgn="base" hangingPunct="1">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1" fontAlgn="base" hangingPunct="1">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1" fontAlgn="base" hangingPunct="1">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1" fontAlgn="base" hangingPunct="1">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1" fontAlgn="base" hangingPunct="1">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hs.uk/vaccination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1300" y="2026688"/>
            <a:ext cx="8586000" cy="2084543"/>
          </a:xfrm>
        </p:spPr>
        <p:txBody>
          <a:bodyPr/>
          <a:lstStyle/>
          <a:p>
            <a:r>
              <a:rPr lang="en-GB" sz="3200" dirty="0" smtClean="0"/>
              <a:t>Vaccinations help protect from infectious diseases</a:t>
            </a:r>
            <a:r>
              <a:rPr lang="en-GB" sz="3600" dirty="0" smtClean="0"/>
              <a:t/>
            </a:r>
            <a:br>
              <a:rPr lang="en-GB" sz="3600" dirty="0" smtClean="0"/>
            </a:br>
            <a:r>
              <a:rPr lang="en-GB" sz="3600" dirty="0" smtClean="0"/>
              <a:t/>
            </a:r>
            <a:br>
              <a:rPr lang="en-GB" sz="3600" dirty="0" smtClean="0"/>
            </a:br>
            <a:endParaRPr lang="en-GB" sz="3600" dirty="0"/>
          </a:p>
        </p:txBody>
      </p:sp>
      <p:sp>
        <p:nvSpPr>
          <p:cNvPr id="3" name="Subtitle 2"/>
          <p:cNvSpPr>
            <a:spLocks noGrp="1"/>
          </p:cNvSpPr>
          <p:nvPr>
            <p:ph type="subTitle" idx="1"/>
          </p:nvPr>
        </p:nvSpPr>
        <p:spPr/>
        <p:txBody>
          <a:bodyPr>
            <a:normAutofit fontScale="62500" lnSpcReduction="20000"/>
          </a:bodyPr>
          <a:lstStyle/>
          <a:p>
            <a:r>
              <a:rPr lang="en-GB" dirty="0" smtClean="0"/>
              <a:t>Vaccination toolkit for schools developed by Public Health England in Collaboration with Wiltshire Council</a:t>
            </a:r>
            <a:endParaRPr lang="en-GB" dirty="0"/>
          </a:p>
        </p:txBody>
      </p:sp>
      <p:pic>
        <p:nvPicPr>
          <p:cNvPr id="4" name="Picture 3"/>
          <p:cNvPicPr/>
          <p:nvPr/>
        </p:nvPicPr>
        <p:blipFill>
          <a:blip r:embed="rId3" cstate="print"/>
          <a:srcRect/>
          <a:stretch>
            <a:fillRect/>
          </a:stretch>
        </p:blipFill>
        <p:spPr bwMode="auto">
          <a:xfrm>
            <a:off x="6588224" y="188640"/>
            <a:ext cx="2304256" cy="1008112"/>
          </a:xfrm>
          <a:prstGeom prst="rect">
            <a:avLst/>
          </a:prstGeom>
          <a:noFill/>
        </p:spPr>
      </p:pic>
      <p:pic>
        <p:nvPicPr>
          <p:cNvPr id="6" name="Picture 5" descr="group of children.bmp"/>
          <p:cNvPicPr>
            <a:picLocks noChangeAspect="1"/>
          </p:cNvPicPr>
          <p:nvPr/>
        </p:nvPicPr>
        <p:blipFill>
          <a:blip r:embed="rId4" cstate="print"/>
          <a:stretch>
            <a:fillRect/>
          </a:stretch>
        </p:blipFill>
        <p:spPr>
          <a:xfrm>
            <a:off x="1907704" y="2636912"/>
            <a:ext cx="4714835" cy="3137508"/>
          </a:xfrm>
          <a:prstGeom prst="rect">
            <a:avLst/>
          </a:prstGeom>
        </p:spPr>
      </p:pic>
      <p:pic>
        <p:nvPicPr>
          <p:cNvPr id="7" name="Picture 6" descr="Healthy Schools Wilts.jpg"/>
          <p:cNvPicPr>
            <a:picLocks noChangeAspect="1"/>
          </p:cNvPicPr>
          <p:nvPr/>
        </p:nvPicPr>
        <p:blipFill>
          <a:blip r:embed="rId5" cstate="print"/>
          <a:stretch>
            <a:fillRect/>
          </a:stretch>
        </p:blipFill>
        <p:spPr>
          <a:xfrm>
            <a:off x="3491880" y="188640"/>
            <a:ext cx="1728192" cy="11427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332656"/>
            <a:ext cx="6552728" cy="648072"/>
          </a:xfrm>
        </p:spPr>
        <p:txBody>
          <a:bodyPr/>
          <a:lstStyle/>
          <a:p>
            <a:r>
              <a:rPr lang="en-GB" dirty="0" smtClean="0"/>
              <a:t>Vaccines for Measles</a:t>
            </a:r>
            <a:endParaRPr lang="en-GB" dirty="0"/>
          </a:p>
        </p:txBody>
      </p:sp>
      <p:sp>
        <p:nvSpPr>
          <p:cNvPr id="3" name="Content Placeholder 2"/>
          <p:cNvSpPr>
            <a:spLocks noGrp="1"/>
          </p:cNvSpPr>
          <p:nvPr>
            <p:ph idx="1"/>
          </p:nvPr>
        </p:nvSpPr>
        <p:spPr>
          <a:xfrm>
            <a:off x="558000" y="1340768"/>
            <a:ext cx="8028000" cy="4811687"/>
          </a:xfrm>
        </p:spPr>
        <p:txBody>
          <a:bodyPr/>
          <a:lstStyle/>
          <a:p>
            <a:r>
              <a:rPr lang="en-GB" dirty="0" smtClean="0"/>
              <a:t>Bad news: There is no treatment for measles, Doctors can only treat some of the symptoms</a:t>
            </a:r>
          </a:p>
          <a:p>
            <a:endParaRPr lang="en-GB" dirty="0"/>
          </a:p>
          <a:p>
            <a:r>
              <a:rPr lang="en-GB" dirty="0" smtClean="0"/>
              <a:t>Good news: Can be </a:t>
            </a:r>
            <a:r>
              <a:rPr lang="en-GB" b="1" dirty="0" smtClean="0"/>
              <a:t>prevented</a:t>
            </a:r>
            <a:r>
              <a:rPr lang="en-GB" dirty="0" smtClean="0"/>
              <a:t> by a simple vaccine MMR</a:t>
            </a:r>
          </a:p>
          <a:p>
            <a:endParaRPr lang="en-GB" dirty="0"/>
          </a:p>
          <a:p>
            <a:r>
              <a:rPr lang="en-GB" dirty="0" smtClean="0"/>
              <a:t>MMR protects against :</a:t>
            </a:r>
          </a:p>
          <a:p>
            <a:r>
              <a:rPr lang="en-GB" dirty="0" smtClean="0"/>
              <a:t>Mumps, Measles and Rubella</a:t>
            </a: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10</a:t>
            </a:fld>
            <a:endParaRPr lang="en-US" dirty="0"/>
          </a:p>
        </p:txBody>
      </p:sp>
      <p:sp>
        <p:nvSpPr>
          <p:cNvPr id="5" name="Footer Placeholder 4"/>
          <p:cNvSpPr>
            <a:spLocks noGrp="1"/>
          </p:cNvSpPr>
          <p:nvPr>
            <p:ph type="ftr" sz="quarter" idx="11"/>
          </p:nvPr>
        </p:nvSpPr>
        <p:spPr/>
        <p:txBody>
          <a:bodyPr/>
          <a:lstStyle/>
          <a:p>
            <a:pPr>
              <a:defRPr/>
            </a:pPr>
            <a:r>
              <a:rPr lang="en-US" smtClean="0"/>
              <a:t>Vaccinations Protect KS3</a:t>
            </a:r>
            <a:endParaRPr lang="en-US"/>
          </a:p>
        </p:txBody>
      </p:sp>
      <p:pic>
        <p:nvPicPr>
          <p:cNvPr id="6" name="Picture 5" descr="cartoon.bmp"/>
          <p:cNvPicPr>
            <a:picLocks noChangeAspect="1"/>
          </p:cNvPicPr>
          <p:nvPr/>
        </p:nvPicPr>
        <p:blipFill>
          <a:blip r:embed="rId2" cstate="print"/>
          <a:stretch>
            <a:fillRect/>
          </a:stretch>
        </p:blipFill>
        <p:spPr>
          <a:xfrm>
            <a:off x="5292080" y="3140968"/>
            <a:ext cx="2880320" cy="2880320"/>
          </a:xfrm>
          <a:prstGeom prst="rect">
            <a:avLst/>
          </a:prstGeom>
        </p:spPr>
      </p:pic>
    </p:spTree>
    <p:extLst>
      <p:ext uri="{BB962C8B-B14F-4D97-AF65-F5344CB8AC3E}">
        <p14:creationId xmlns="" xmlns:p14="http://schemas.microsoft.com/office/powerpoint/2010/main" val="3758793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404664"/>
            <a:ext cx="6480720" cy="648072"/>
          </a:xfrm>
        </p:spPr>
        <p:txBody>
          <a:bodyPr>
            <a:normAutofit fontScale="90000"/>
          </a:bodyPr>
          <a:lstStyle/>
          <a:p>
            <a:r>
              <a:rPr lang="en-GB" dirty="0" smtClean="0"/>
              <a:t>What ages were most people who got measles?</a:t>
            </a: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11</a:t>
            </a:fld>
            <a:endParaRPr lang="en-US" dirty="0"/>
          </a:p>
        </p:txBody>
      </p:sp>
      <p:sp>
        <p:nvSpPr>
          <p:cNvPr id="5" name="Footer Placeholder 4"/>
          <p:cNvSpPr>
            <a:spLocks noGrp="1"/>
          </p:cNvSpPr>
          <p:nvPr>
            <p:ph type="ftr" sz="quarter" idx="11"/>
          </p:nvPr>
        </p:nvSpPr>
        <p:spPr/>
        <p:txBody>
          <a:bodyPr/>
          <a:lstStyle/>
          <a:p>
            <a:pPr>
              <a:defRPr/>
            </a:pPr>
            <a:r>
              <a:rPr lang="en-US" smtClean="0"/>
              <a:t>Vaccinations Protect KS3</a:t>
            </a:r>
            <a:endParaRPr lang="en-US" dirty="0"/>
          </a:p>
        </p:txBody>
      </p:sp>
      <p:pic>
        <p:nvPicPr>
          <p:cNvPr id="2050" name="Picture 2"/>
          <p:cNvPicPr>
            <a:picLocks noGrp="1" noChangeAspect="1" noChangeArrowheads="1"/>
          </p:cNvPicPr>
          <p:nvPr>
            <p:ph idx="1"/>
          </p:nvPr>
        </p:nvPicPr>
        <p:blipFill rotWithShape="1">
          <a:blip r:embed="rId3" cstate="print"/>
          <a:srcRect l="30163" t="63720" r="17411" b="5015"/>
          <a:stretch/>
        </p:blipFill>
        <p:spPr bwMode="auto">
          <a:xfrm>
            <a:off x="268901" y="2132856"/>
            <a:ext cx="8853862"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332656"/>
            <a:ext cx="8028000" cy="648072"/>
          </a:xfrm>
        </p:spPr>
        <p:txBody>
          <a:bodyPr/>
          <a:lstStyle/>
          <a:p>
            <a:r>
              <a:rPr lang="en-GB" dirty="0" smtClean="0"/>
              <a:t>Edward Jenner - Smallpox</a:t>
            </a:r>
            <a:endParaRPr lang="en-GB" dirty="0"/>
          </a:p>
        </p:txBody>
      </p:sp>
      <p:sp>
        <p:nvSpPr>
          <p:cNvPr id="3" name="Content Placeholder 2"/>
          <p:cNvSpPr>
            <a:spLocks noGrp="1"/>
          </p:cNvSpPr>
          <p:nvPr>
            <p:ph idx="1"/>
          </p:nvPr>
        </p:nvSpPr>
        <p:spPr>
          <a:xfrm>
            <a:off x="558000" y="1268760"/>
            <a:ext cx="8028000" cy="4883695"/>
          </a:xfrm>
        </p:spPr>
        <p:txBody>
          <a:bodyPr/>
          <a:lstStyle/>
          <a:p>
            <a:r>
              <a:rPr lang="en-GB" dirty="0" smtClean="0"/>
              <a:t>If everyone who is able to be vaccinated did take the vaccine then some diseases could be wiped out all together.  </a:t>
            </a:r>
          </a:p>
          <a:p>
            <a:r>
              <a:rPr lang="en-GB" dirty="0" smtClean="0"/>
              <a:t>This was done with smallpox and could be done with measles.</a:t>
            </a:r>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12</a:t>
            </a:fld>
            <a:endParaRPr lang="en-US" dirty="0"/>
          </a:p>
        </p:txBody>
      </p:sp>
      <p:sp>
        <p:nvSpPr>
          <p:cNvPr id="5" name="Footer Placeholder 4"/>
          <p:cNvSpPr>
            <a:spLocks noGrp="1"/>
          </p:cNvSpPr>
          <p:nvPr>
            <p:ph type="ftr" sz="quarter" idx="11"/>
          </p:nvPr>
        </p:nvSpPr>
        <p:spPr/>
        <p:txBody>
          <a:bodyPr/>
          <a:lstStyle/>
          <a:p>
            <a:pPr>
              <a:defRPr/>
            </a:pPr>
            <a:r>
              <a:rPr lang="en-US" smtClean="0"/>
              <a:t>Vaccinations Protect KS3</a:t>
            </a:r>
            <a:endParaRPr lang="en-US"/>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51720" y="2449192"/>
            <a:ext cx="3672408" cy="358700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Men disease.emf"/>
          <p:cNvPicPr>
            <a:picLocks noChangeAspect="1"/>
          </p:cNvPicPr>
          <p:nvPr/>
        </p:nvPicPr>
        <p:blipFill>
          <a:blip r:embed="rId3" cstate="print"/>
          <a:srcRect/>
          <a:stretch>
            <a:fillRect/>
          </a:stretch>
        </p:blipFill>
        <p:spPr bwMode="auto">
          <a:xfrm>
            <a:off x="1403648" y="1200373"/>
            <a:ext cx="5942013" cy="4460875"/>
          </a:xfrm>
          <a:prstGeom prst="rect">
            <a:avLst/>
          </a:prstGeom>
          <a:noFill/>
          <a:ln w="9525">
            <a:noFill/>
            <a:miter lim="800000"/>
            <a:headEnd/>
            <a:tailEnd/>
          </a:ln>
        </p:spPr>
      </p:pic>
      <p:sp>
        <p:nvSpPr>
          <p:cNvPr id="2" name="Title 1"/>
          <p:cNvSpPr>
            <a:spLocks noGrp="1"/>
          </p:cNvSpPr>
          <p:nvPr>
            <p:ph type="title"/>
          </p:nvPr>
        </p:nvSpPr>
        <p:spPr>
          <a:xfrm>
            <a:off x="1907704" y="260648"/>
            <a:ext cx="6696744" cy="648072"/>
          </a:xfrm>
        </p:spPr>
        <p:txBody>
          <a:bodyPr/>
          <a:lstStyle/>
          <a:p>
            <a:r>
              <a:rPr lang="en-GB" dirty="0" smtClean="0"/>
              <a:t>Decrease of meningitis</a:t>
            </a: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13</a:t>
            </a:fld>
            <a:endParaRPr lang="en-US" dirty="0"/>
          </a:p>
        </p:txBody>
      </p:sp>
      <p:sp>
        <p:nvSpPr>
          <p:cNvPr id="5" name="Footer Placeholder 4"/>
          <p:cNvSpPr>
            <a:spLocks noGrp="1"/>
          </p:cNvSpPr>
          <p:nvPr>
            <p:ph type="ftr" sz="quarter" idx="11"/>
          </p:nvPr>
        </p:nvSpPr>
        <p:spPr/>
        <p:txBody>
          <a:bodyPr/>
          <a:lstStyle/>
          <a:p>
            <a:pPr>
              <a:defRPr/>
            </a:pPr>
            <a:r>
              <a:rPr lang="en-US" smtClean="0"/>
              <a:t>Vaccinations Protect KS3</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404664"/>
            <a:ext cx="6840760" cy="648072"/>
          </a:xfrm>
        </p:spPr>
        <p:txBody>
          <a:bodyPr>
            <a:normAutofit/>
          </a:bodyPr>
          <a:lstStyle/>
          <a:p>
            <a:r>
              <a:rPr lang="en-GB" sz="3200" dirty="0" smtClean="0"/>
              <a:t>Jonnie Peacock 2012 -  Paralympics</a:t>
            </a:r>
            <a:endParaRPr lang="en-GB" sz="3200" dirty="0"/>
          </a:p>
        </p:txBody>
      </p:sp>
      <p:pic>
        <p:nvPicPr>
          <p:cNvPr id="6" name="Content Placeholder 5" descr="article-2199491-14E02DFB000005DC-308_634x369.jpg"/>
          <p:cNvPicPr>
            <a:picLocks noGrp="1" noChangeAspect="1"/>
          </p:cNvPicPr>
          <p:nvPr>
            <p:ph idx="1"/>
          </p:nvPr>
        </p:nvPicPr>
        <p:blipFill>
          <a:blip r:embed="rId3" cstate="print"/>
          <a:stretch>
            <a:fillRect/>
          </a:stretch>
        </p:blipFill>
        <p:spPr>
          <a:xfrm>
            <a:off x="1115616" y="1124744"/>
            <a:ext cx="6985317" cy="4065587"/>
          </a:xfrm>
        </p:spPr>
      </p:pic>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14</a:t>
            </a:fld>
            <a:endParaRPr lang="en-US" dirty="0"/>
          </a:p>
        </p:txBody>
      </p:sp>
      <p:sp>
        <p:nvSpPr>
          <p:cNvPr id="5" name="Footer Placeholder 4"/>
          <p:cNvSpPr>
            <a:spLocks noGrp="1"/>
          </p:cNvSpPr>
          <p:nvPr>
            <p:ph type="ftr" sz="quarter" idx="11"/>
          </p:nvPr>
        </p:nvSpPr>
        <p:spPr/>
        <p:txBody>
          <a:bodyPr/>
          <a:lstStyle/>
          <a:p>
            <a:pPr>
              <a:defRPr/>
            </a:pPr>
            <a:r>
              <a:rPr lang="en-US" smtClean="0"/>
              <a:t>Vaccinations Protect KS3</a:t>
            </a:r>
            <a:endParaRPr lang="en-US"/>
          </a:p>
        </p:txBody>
      </p:sp>
      <p:sp>
        <p:nvSpPr>
          <p:cNvPr id="7" name="Rectangle 6"/>
          <p:cNvSpPr/>
          <p:nvPr/>
        </p:nvSpPr>
        <p:spPr>
          <a:xfrm>
            <a:off x="323528" y="5229200"/>
            <a:ext cx="8424936" cy="954107"/>
          </a:xfrm>
          <a:prstGeom prst="rect">
            <a:avLst/>
          </a:prstGeom>
        </p:spPr>
        <p:txBody>
          <a:bodyPr wrap="square">
            <a:spAutoFit/>
          </a:bodyPr>
          <a:lstStyle/>
          <a:p>
            <a:r>
              <a:rPr lang="en-GB" sz="1400" dirty="0" smtClean="0"/>
              <a:t>‘On fire! The Briton raced to glory last night in the men's final - a huge achievement for the athlete who almost died of meningitis when he was a youngster. Peacock was only five when he contracted meningitis in October 1998. He was taken to </a:t>
            </a:r>
            <a:r>
              <a:rPr lang="en-GB" sz="1400" dirty="0" err="1" smtClean="0"/>
              <a:t>Addenbrooke’s</a:t>
            </a:r>
            <a:r>
              <a:rPr lang="en-GB" sz="1400" dirty="0" smtClean="0"/>
              <a:t> Hospital in Cambridge, where he lay in a coma for four days with doctors warning his parents that he may not survive.’ </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404664"/>
            <a:ext cx="6624736" cy="648072"/>
          </a:xfrm>
        </p:spPr>
        <p:txBody>
          <a:bodyPr/>
          <a:lstStyle/>
          <a:p>
            <a:r>
              <a:rPr lang="en-GB" dirty="0" smtClean="0"/>
              <a:t>Vaccines are free</a:t>
            </a:r>
            <a:endParaRPr lang="en-GB" dirty="0"/>
          </a:p>
        </p:txBody>
      </p:sp>
      <p:sp>
        <p:nvSpPr>
          <p:cNvPr id="3" name="Content Placeholder 2"/>
          <p:cNvSpPr>
            <a:spLocks noGrp="1"/>
          </p:cNvSpPr>
          <p:nvPr>
            <p:ph idx="1"/>
          </p:nvPr>
        </p:nvSpPr>
        <p:spPr>
          <a:xfrm>
            <a:off x="558000" y="1268760"/>
            <a:ext cx="8028000" cy="4883695"/>
          </a:xfrm>
        </p:spPr>
        <p:txBody>
          <a:bodyPr/>
          <a:lstStyle/>
          <a:p>
            <a:r>
              <a:rPr lang="en-GB" dirty="0" smtClean="0"/>
              <a:t>There are lots of diseases you can be protected from by vaccination:</a:t>
            </a:r>
          </a:p>
          <a:p>
            <a:r>
              <a:rPr lang="en-GB" dirty="0" smtClean="0"/>
              <a:t>For example:</a:t>
            </a:r>
          </a:p>
          <a:p>
            <a:r>
              <a:rPr lang="en-GB" dirty="0" smtClean="0"/>
              <a:t>Diphtheria, whooping cough, measles, mumps, rubella, meningitis, human </a:t>
            </a:r>
            <a:r>
              <a:rPr lang="en-GB" dirty="0" err="1" smtClean="0"/>
              <a:t>papillomavirus</a:t>
            </a:r>
            <a:r>
              <a:rPr lang="en-GB" dirty="0" smtClean="0"/>
              <a:t>.</a:t>
            </a:r>
          </a:p>
          <a:p>
            <a:r>
              <a:rPr lang="en-GB" dirty="0" smtClean="0"/>
              <a:t>Sometimes you take other vaccines when you visit countries that have diseases that we don’t have in England such as Yellow Fever, Cholera.</a:t>
            </a:r>
          </a:p>
          <a:p>
            <a:endParaRPr lang="en-GB" sz="2400" dirty="0"/>
          </a:p>
          <a:p>
            <a:r>
              <a:rPr lang="en-GB" sz="2400" dirty="0">
                <a:solidFill>
                  <a:srgbClr val="00AE9E"/>
                </a:solidFill>
              </a:rPr>
              <a:t>If you haven’t been vaccinated against measles </a:t>
            </a:r>
            <a:r>
              <a:rPr lang="en-GB" sz="2400" dirty="0" smtClean="0">
                <a:solidFill>
                  <a:srgbClr val="00AE9E"/>
                </a:solidFill>
              </a:rPr>
              <a:t>you</a:t>
            </a:r>
          </a:p>
          <a:p>
            <a:r>
              <a:rPr lang="en-GB" sz="2400" dirty="0" smtClean="0">
                <a:solidFill>
                  <a:srgbClr val="00AE9E"/>
                </a:solidFill>
              </a:rPr>
              <a:t>can </a:t>
            </a:r>
            <a:r>
              <a:rPr lang="en-GB" sz="2400" dirty="0">
                <a:solidFill>
                  <a:srgbClr val="00AE9E"/>
                </a:solidFill>
              </a:rPr>
              <a:t>talk to your parents. The Doctor can check </a:t>
            </a:r>
            <a:r>
              <a:rPr lang="en-GB" sz="2400" dirty="0" smtClean="0">
                <a:solidFill>
                  <a:srgbClr val="00AE9E"/>
                </a:solidFill>
              </a:rPr>
              <a:t>your</a:t>
            </a:r>
          </a:p>
          <a:p>
            <a:r>
              <a:rPr lang="en-GB" sz="2400" dirty="0" smtClean="0">
                <a:solidFill>
                  <a:srgbClr val="00AE9E"/>
                </a:solidFill>
              </a:rPr>
              <a:t>records </a:t>
            </a:r>
            <a:r>
              <a:rPr lang="en-GB" sz="2400" dirty="0">
                <a:solidFill>
                  <a:srgbClr val="00AE9E"/>
                </a:solidFill>
              </a:rPr>
              <a:t>and vaccinate you if you need it.</a:t>
            </a:r>
          </a:p>
          <a:p>
            <a:endParaRPr lang="en-GB" sz="2400" dirty="0" smtClean="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smtClean="0"/>
              <a:t>Vaccinations Protect KS3</a:t>
            </a:r>
            <a:endParaRPr lang="en-US"/>
          </a:p>
        </p:txBody>
      </p:sp>
      <p:pic>
        <p:nvPicPr>
          <p:cNvPr id="6" name="Picture 5" descr="Diphtheria_vaccination_poster.jpg"/>
          <p:cNvPicPr>
            <a:picLocks noChangeAspect="1"/>
          </p:cNvPicPr>
          <p:nvPr/>
        </p:nvPicPr>
        <p:blipFill>
          <a:blip r:embed="rId3" cstate="print"/>
          <a:stretch>
            <a:fillRect/>
          </a:stretch>
        </p:blipFill>
        <p:spPr>
          <a:xfrm>
            <a:off x="7703840" y="4149080"/>
            <a:ext cx="1440160" cy="216240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476672"/>
            <a:ext cx="8028000" cy="648072"/>
          </a:xfrm>
        </p:spPr>
        <p:txBody>
          <a:bodyPr>
            <a:normAutofit fontScale="90000"/>
          </a:bodyPr>
          <a:lstStyle/>
          <a:p>
            <a:r>
              <a:rPr lang="en-GB" dirty="0" smtClean="0"/>
              <a:t>Why do you think people don’t get vaccinated?</a:t>
            </a: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US" smtClean="0"/>
              <a:t>Vaccinations Protect KS3</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04664"/>
            <a:ext cx="6912768" cy="648072"/>
          </a:xfrm>
        </p:spPr>
        <p:txBody>
          <a:bodyPr/>
          <a:lstStyle/>
          <a:p>
            <a:r>
              <a:rPr lang="en-GB" dirty="0" smtClean="0"/>
              <a:t>Worries about Vaccinations</a:t>
            </a:r>
            <a:endParaRPr lang="en-GB" dirty="0"/>
          </a:p>
        </p:txBody>
      </p:sp>
      <p:sp>
        <p:nvSpPr>
          <p:cNvPr id="3" name="Content Placeholder 2"/>
          <p:cNvSpPr>
            <a:spLocks noGrp="1"/>
          </p:cNvSpPr>
          <p:nvPr>
            <p:ph idx="1"/>
          </p:nvPr>
        </p:nvSpPr>
        <p:spPr>
          <a:xfrm>
            <a:off x="558000" y="1268760"/>
            <a:ext cx="8028000" cy="4883695"/>
          </a:xfrm>
        </p:spPr>
        <p:txBody>
          <a:bodyPr/>
          <a:lstStyle/>
          <a:p>
            <a:endParaRPr lang="en-GB" dirty="0" smtClean="0"/>
          </a:p>
          <a:p>
            <a:r>
              <a:rPr lang="en-GB" dirty="0" smtClean="0"/>
              <a:t>Are they safe?</a:t>
            </a:r>
          </a:p>
          <a:p>
            <a:endParaRPr lang="en-GB" dirty="0" smtClean="0"/>
          </a:p>
          <a:p>
            <a:r>
              <a:rPr lang="en-GB" dirty="0" smtClean="0"/>
              <a:t>Will it hurt?</a:t>
            </a:r>
          </a:p>
          <a:p>
            <a:endParaRPr lang="en-GB" dirty="0" smtClean="0"/>
          </a:p>
          <a:p>
            <a:r>
              <a:rPr lang="en-GB" dirty="0" smtClean="0"/>
              <a:t>Will it make me feel unwell?</a:t>
            </a:r>
          </a:p>
          <a:p>
            <a:endParaRPr lang="en-GB" dirty="0" smtClean="0"/>
          </a:p>
          <a:p>
            <a:r>
              <a:rPr lang="en-GB" dirty="0" smtClean="0"/>
              <a:t>Will it really protect me?</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US" smtClean="0"/>
              <a:t>Vaccinations Protect KS3</a:t>
            </a:r>
            <a:endParaRPr lang="en-US"/>
          </a:p>
        </p:txBody>
      </p:sp>
      <p:pic>
        <p:nvPicPr>
          <p:cNvPr id="6" name="Picture 5" descr="imagesCATRHQUG.jpg"/>
          <p:cNvPicPr>
            <a:picLocks noChangeAspect="1"/>
          </p:cNvPicPr>
          <p:nvPr/>
        </p:nvPicPr>
        <p:blipFill>
          <a:blip r:embed="rId2" cstate="print"/>
          <a:stretch>
            <a:fillRect/>
          </a:stretch>
        </p:blipFill>
        <p:spPr>
          <a:xfrm>
            <a:off x="4572000" y="1772816"/>
            <a:ext cx="3152552" cy="307518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76672"/>
            <a:ext cx="6624736" cy="648072"/>
          </a:xfrm>
        </p:spPr>
        <p:txBody>
          <a:bodyPr>
            <a:normAutofit fontScale="90000"/>
          </a:bodyPr>
          <a:lstStyle/>
          <a:p>
            <a:r>
              <a:rPr lang="en-GB" dirty="0" smtClean="0"/>
              <a:t>New Vaccines are being developed</a:t>
            </a:r>
            <a:endParaRPr lang="en-GB" dirty="0"/>
          </a:p>
        </p:txBody>
      </p:sp>
      <p:sp>
        <p:nvSpPr>
          <p:cNvPr id="3" name="Content Placeholder 2"/>
          <p:cNvSpPr>
            <a:spLocks noGrp="1"/>
          </p:cNvSpPr>
          <p:nvPr>
            <p:ph idx="1"/>
          </p:nvPr>
        </p:nvSpPr>
        <p:spPr>
          <a:xfrm>
            <a:off x="395536" y="1196752"/>
            <a:ext cx="8028000" cy="4392488"/>
          </a:xfrm>
        </p:spPr>
        <p:txBody>
          <a:bodyPr/>
          <a:lstStyle/>
          <a:p>
            <a:r>
              <a:rPr lang="en-GB" dirty="0" smtClean="0">
                <a:solidFill>
                  <a:srgbClr val="00AE9E"/>
                </a:solidFill>
              </a:rPr>
              <a:t>Are they safe?</a:t>
            </a:r>
          </a:p>
          <a:p>
            <a:r>
              <a:rPr lang="en-GB" sz="1600" dirty="0" smtClean="0"/>
              <a:t>Yes, before vaccines are given to children they are thoroughly tested on tens of thousands of adult volunteers to ensure the safety of the vaccine before children are be given it.  This is the strictest testing for any medicine.</a:t>
            </a:r>
          </a:p>
          <a:p>
            <a:r>
              <a:rPr lang="en-GB" dirty="0" smtClean="0">
                <a:solidFill>
                  <a:srgbClr val="00AE9E"/>
                </a:solidFill>
              </a:rPr>
              <a:t>It will hurt?</a:t>
            </a:r>
          </a:p>
          <a:p>
            <a:r>
              <a:rPr lang="en-GB" sz="1600" dirty="0" smtClean="0"/>
              <a:t>Most people say it is like a little scratch. Hurts a lot less than having your ears pierced</a:t>
            </a:r>
          </a:p>
          <a:p>
            <a:r>
              <a:rPr lang="en-GB" dirty="0" smtClean="0">
                <a:solidFill>
                  <a:srgbClr val="00AE9E"/>
                </a:solidFill>
              </a:rPr>
              <a:t>Will it make me feel unwell?</a:t>
            </a:r>
          </a:p>
          <a:p>
            <a:r>
              <a:rPr lang="en-GB" sz="1600" dirty="0" smtClean="0"/>
              <a:t>Sometimes people have a little sore patch at the vaccination site, or may have a temperature a few days afterwards.</a:t>
            </a:r>
          </a:p>
          <a:p>
            <a:r>
              <a:rPr lang="en-GB" dirty="0" smtClean="0">
                <a:solidFill>
                  <a:srgbClr val="00AE9E"/>
                </a:solidFill>
              </a:rPr>
              <a:t>Will it really protect me?  </a:t>
            </a:r>
          </a:p>
          <a:p>
            <a:r>
              <a:rPr lang="en-GB" sz="1600" dirty="0" smtClean="0"/>
              <a:t>Vaccines are really good at stimulating your body to make a protective response, but we are all different and a very few people may not produce a protective response.  </a:t>
            </a:r>
          </a:p>
          <a:p>
            <a:r>
              <a:rPr lang="en-GB" sz="1600" b="1" dirty="0" smtClean="0">
                <a:solidFill>
                  <a:srgbClr val="00AE9E"/>
                </a:solidFill>
              </a:rPr>
              <a:t>Discuss any concerns you have with your </a:t>
            </a:r>
            <a:r>
              <a:rPr lang="en-GB" sz="1600" dirty="0" smtClean="0">
                <a:solidFill>
                  <a:srgbClr val="00AE9E"/>
                </a:solidFill>
              </a:rPr>
              <a:t>GP</a:t>
            </a:r>
            <a:r>
              <a:rPr lang="en-GB" sz="1600" b="1" dirty="0" smtClean="0">
                <a:solidFill>
                  <a:srgbClr val="00AE9E"/>
                </a:solidFill>
              </a:rPr>
              <a:t> and you can also look </a:t>
            </a:r>
            <a:r>
              <a:rPr lang="en-GB" sz="1600" b="1" dirty="0" smtClean="0">
                <a:solidFill>
                  <a:srgbClr val="00AE9E"/>
                </a:solidFill>
                <a:hlinkClick r:id="rId3"/>
              </a:rPr>
              <a:t>www.nhs.uk/vaccinations</a:t>
            </a:r>
            <a:r>
              <a:rPr lang="en-GB" sz="1600" b="1" dirty="0" smtClean="0">
                <a:solidFill>
                  <a:srgbClr val="00AE9E"/>
                </a:solidFill>
              </a:rPr>
              <a:t> for more information</a:t>
            </a:r>
            <a:endParaRPr lang="en-GB" b="1" dirty="0" smtClean="0">
              <a:solidFill>
                <a:srgbClr val="00AE9E"/>
              </a:solidFill>
            </a:endParaRP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18</a:t>
            </a:fld>
            <a:endParaRPr lang="en-US" dirty="0"/>
          </a:p>
        </p:txBody>
      </p:sp>
      <p:sp>
        <p:nvSpPr>
          <p:cNvPr id="5" name="Footer Placeholder 4"/>
          <p:cNvSpPr>
            <a:spLocks noGrp="1"/>
          </p:cNvSpPr>
          <p:nvPr>
            <p:ph type="ftr" sz="quarter" idx="11"/>
          </p:nvPr>
        </p:nvSpPr>
        <p:spPr/>
        <p:txBody>
          <a:bodyPr/>
          <a:lstStyle/>
          <a:p>
            <a:pPr>
              <a:defRPr/>
            </a:pPr>
            <a:r>
              <a:rPr lang="en-US" smtClean="0"/>
              <a:t>Vaccinations Protect KS3</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404664"/>
            <a:ext cx="6624736" cy="648072"/>
          </a:xfrm>
        </p:spPr>
        <p:txBody>
          <a:bodyPr/>
          <a:lstStyle/>
          <a:p>
            <a:r>
              <a:rPr lang="en-GB" dirty="0" smtClean="0"/>
              <a:t>Vaccines of the Future</a:t>
            </a:r>
            <a:endParaRPr lang="en-GB" dirty="0"/>
          </a:p>
        </p:txBody>
      </p:sp>
      <p:sp>
        <p:nvSpPr>
          <p:cNvPr id="3" name="Content Placeholder 2"/>
          <p:cNvSpPr>
            <a:spLocks noGrp="1"/>
          </p:cNvSpPr>
          <p:nvPr>
            <p:ph idx="1"/>
          </p:nvPr>
        </p:nvSpPr>
        <p:spPr>
          <a:xfrm>
            <a:off x="539552" y="1268760"/>
            <a:ext cx="8028000" cy="4608512"/>
          </a:xfrm>
        </p:spPr>
        <p:txBody>
          <a:bodyPr/>
          <a:lstStyle/>
          <a:p>
            <a:pPr>
              <a:lnSpc>
                <a:spcPct val="150000"/>
              </a:lnSpc>
            </a:pPr>
            <a:r>
              <a:rPr lang="en-GB" dirty="0" smtClean="0"/>
              <a:t>A new Meningitis B vaccine has recently been licensed in Europe so if people have this vaccine it will help protect them from this disease.</a:t>
            </a:r>
          </a:p>
          <a:p>
            <a:pPr>
              <a:lnSpc>
                <a:spcPct val="150000"/>
              </a:lnSpc>
            </a:pPr>
            <a:r>
              <a:rPr lang="en-GB" dirty="0" smtClean="0"/>
              <a:t>New vaccines are being developed for flu which don’t need to be injected – it is a spray in your nose.</a:t>
            </a:r>
          </a:p>
          <a:p>
            <a:pPr>
              <a:lnSpc>
                <a:spcPct val="150000"/>
              </a:lnSpc>
            </a:pPr>
            <a:r>
              <a:rPr lang="en-GB" dirty="0" smtClean="0"/>
              <a:t>In the future we hope that vaccines will be developed that won’t need injections and that can all be given at the same time.</a:t>
            </a: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19</a:t>
            </a:fld>
            <a:endParaRPr lang="en-US" dirty="0"/>
          </a:p>
        </p:txBody>
      </p:sp>
      <p:sp>
        <p:nvSpPr>
          <p:cNvPr id="5" name="Footer Placeholder 4"/>
          <p:cNvSpPr>
            <a:spLocks noGrp="1"/>
          </p:cNvSpPr>
          <p:nvPr>
            <p:ph type="ftr" sz="quarter" idx="11"/>
          </p:nvPr>
        </p:nvSpPr>
        <p:spPr/>
        <p:txBody>
          <a:bodyPr/>
          <a:lstStyle/>
          <a:p>
            <a:pPr>
              <a:defRPr/>
            </a:pPr>
            <a:r>
              <a:rPr lang="en-US" smtClean="0"/>
              <a:t>Vaccinations Protect KS3</a:t>
            </a:r>
            <a:endParaRPr lang="en-US"/>
          </a:p>
        </p:txBody>
      </p:sp>
      <p:pic>
        <p:nvPicPr>
          <p:cNvPr id="6" name="Picture 5" descr="http://www.kurzweilai.net/images/vaccine-needles1.jpg"/>
          <p:cNvPicPr>
            <a:picLocks noChangeAspect="1" noChangeArrowheads="1"/>
          </p:cNvPicPr>
          <p:nvPr/>
        </p:nvPicPr>
        <p:blipFill>
          <a:blip r:embed="rId3" cstate="print"/>
          <a:srcRect/>
          <a:stretch>
            <a:fillRect/>
          </a:stretch>
        </p:blipFill>
        <p:spPr bwMode="auto">
          <a:xfrm>
            <a:off x="6228183" y="4143232"/>
            <a:ext cx="2915817" cy="21668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404664"/>
            <a:ext cx="6552728" cy="648072"/>
          </a:xfrm>
        </p:spPr>
        <p:txBody>
          <a:bodyPr/>
          <a:lstStyle/>
          <a:p>
            <a:r>
              <a:rPr lang="en-GB" dirty="0" smtClean="0"/>
              <a:t>Learning Objectives</a:t>
            </a:r>
            <a:endParaRPr lang="en-GB" dirty="0"/>
          </a:p>
        </p:txBody>
      </p:sp>
      <p:sp>
        <p:nvSpPr>
          <p:cNvPr id="3" name="Content Placeholder 2"/>
          <p:cNvSpPr>
            <a:spLocks noGrp="1"/>
          </p:cNvSpPr>
          <p:nvPr>
            <p:ph idx="1"/>
          </p:nvPr>
        </p:nvSpPr>
        <p:spPr>
          <a:xfrm>
            <a:off x="558000" y="1556792"/>
            <a:ext cx="8028000" cy="4595663"/>
          </a:xfrm>
        </p:spPr>
        <p:txBody>
          <a:bodyPr/>
          <a:lstStyle/>
          <a:p>
            <a:r>
              <a:rPr lang="en-GB" dirty="0" smtClean="0"/>
              <a:t>By the end of this presentation you should be able to describe:</a:t>
            </a:r>
          </a:p>
          <a:p>
            <a:pPr>
              <a:lnSpc>
                <a:spcPct val="150000"/>
              </a:lnSpc>
              <a:buFont typeface="Arial" pitchFamily="34" charset="0"/>
              <a:buChar char="•"/>
            </a:pPr>
            <a:r>
              <a:rPr lang="en-GB" dirty="0" smtClean="0"/>
              <a:t>What a vaccine is made of</a:t>
            </a:r>
          </a:p>
          <a:p>
            <a:pPr>
              <a:lnSpc>
                <a:spcPct val="150000"/>
              </a:lnSpc>
              <a:buFont typeface="Arial" pitchFamily="34" charset="0"/>
              <a:buChar char="•"/>
            </a:pPr>
            <a:r>
              <a:rPr lang="en-GB" dirty="0" smtClean="0"/>
              <a:t>Know what the symptoms are measles are</a:t>
            </a:r>
          </a:p>
          <a:p>
            <a:pPr>
              <a:lnSpc>
                <a:spcPct val="150000"/>
              </a:lnSpc>
              <a:buFont typeface="Arial" pitchFamily="34" charset="0"/>
              <a:buChar char="•"/>
            </a:pPr>
            <a:r>
              <a:rPr lang="en-GB" dirty="0" smtClean="0"/>
              <a:t>Know what is the best way of protecting yourself from measles</a:t>
            </a:r>
          </a:p>
          <a:p>
            <a:pPr>
              <a:lnSpc>
                <a:spcPct val="150000"/>
              </a:lnSpc>
              <a:buFont typeface="Arial" pitchFamily="34" charset="0"/>
              <a:buChar char="•"/>
            </a:pPr>
            <a:r>
              <a:rPr lang="en-GB" dirty="0" smtClean="0"/>
              <a:t>Help to reassure your friends if they are concerned about a vaccination and let them know where they can find more information.</a:t>
            </a:r>
          </a:p>
          <a:p>
            <a:pPr>
              <a:buFont typeface="Arial" pitchFamily="34" charset="0"/>
              <a:buChar char="•"/>
            </a:pPr>
            <a:endParaRPr lang="en-GB" dirty="0" smtClean="0"/>
          </a:p>
          <a:p>
            <a:pPr>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smtClean="0"/>
              <a:t>Vaccinations Protect KS3</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96752"/>
            <a:ext cx="8352928" cy="648072"/>
          </a:xfrm>
        </p:spPr>
        <p:txBody>
          <a:bodyPr>
            <a:normAutofit fontScale="90000"/>
          </a:bodyPr>
          <a:lstStyle/>
          <a:p>
            <a:r>
              <a:rPr lang="en-GB" dirty="0" smtClean="0"/>
              <a:t>We </a:t>
            </a:r>
            <a:r>
              <a:rPr lang="en-GB" dirty="0"/>
              <a:t>recommend you have the vaccinations your Doctor recommends, to keep you safe from diseases like Measles</a:t>
            </a:r>
            <a:br>
              <a:rPr lang="en-GB" dirty="0"/>
            </a:b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20</a:t>
            </a:fld>
            <a:endParaRPr lang="en-US" dirty="0"/>
          </a:p>
        </p:txBody>
      </p:sp>
      <p:sp>
        <p:nvSpPr>
          <p:cNvPr id="5" name="Footer Placeholder 4"/>
          <p:cNvSpPr>
            <a:spLocks noGrp="1"/>
          </p:cNvSpPr>
          <p:nvPr>
            <p:ph type="ftr" sz="quarter" idx="11"/>
          </p:nvPr>
        </p:nvSpPr>
        <p:spPr/>
        <p:txBody>
          <a:bodyPr/>
          <a:lstStyle/>
          <a:p>
            <a:pPr>
              <a:defRPr/>
            </a:pPr>
            <a:r>
              <a:rPr lang="en-US" smtClean="0"/>
              <a:t>Vaccinations Protect KS3</a:t>
            </a:r>
            <a:endParaRPr lang="en-US"/>
          </a:p>
        </p:txBody>
      </p:sp>
      <p:pic>
        <p:nvPicPr>
          <p:cNvPr id="6" name="Content Placeholder 5" descr="group of children.bmp"/>
          <p:cNvPicPr>
            <a:picLocks noGrp="1" noChangeAspect="1"/>
          </p:cNvPicPr>
          <p:nvPr>
            <p:ph idx="1"/>
          </p:nvPr>
        </p:nvPicPr>
        <p:blipFill>
          <a:blip r:embed="rId2" cstate="print"/>
          <a:stretch>
            <a:fillRect/>
          </a:stretch>
        </p:blipFill>
        <p:spPr>
          <a:xfrm>
            <a:off x="2123728" y="3044346"/>
            <a:ext cx="4824535" cy="3210509"/>
          </a:xfrm>
          <a:prstGeom prst="rect">
            <a:avLst/>
          </a:prstGeom>
        </p:spPr>
      </p:pic>
    </p:spTree>
    <p:extLst>
      <p:ext uri="{BB962C8B-B14F-4D97-AF65-F5344CB8AC3E}">
        <p14:creationId xmlns="" xmlns:p14="http://schemas.microsoft.com/office/powerpoint/2010/main" val="354047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332656"/>
            <a:ext cx="8028000" cy="648072"/>
          </a:xfrm>
        </p:spPr>
        <p:txBody>
          <a:bodyPr/>
          <a:lstStyle/>
          <a:p>
            <a:r>
              <a:rPr lang="en-GB" dirty="0" smtClean="0">
                <a:latin typeface="Arial" pitchFamily="84" charset="0"/>
              </a:rPr>
              <a:t>How vaccines protect</a:t>
            </a: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smtClean="0"/>
              <a:t>Vaccinations Protect KS3</a:t>
            </a:r>
            <a:endParaRPr lang="en-US"/>
          </a:p>
        </p:txBody>
      </p:sp>
      <p:sp>
        <p:nvSpPr>
          <p:cNvPr id="7" name="Rectangle 6"/>
          <p:cNvSpPr/>
          <p:nvPr/>
        </p:nvSpPr>
        <p:spPr>
          <a:xfrm>
            <a:off x="539552" y="1268760"/>
            <a:ext cx="7920880" cy="4708981"/>
          </a:xfrm>
          <a:prstGeom prst="rect">
            <a:avLst/>
          </a:prstGeom>
        </p:spPr>
        <p:txBody>
          <a:bodyPr wrap="square">
            <a:spAutoFit/>
          </a:bodyPr>
          <a:lstStyle/>
          <a:p>
            <a:pPr marL="0" lvl="1" indent="0" eaLnBrk="1" hangingPunct="1"/>
            <a:r>
              <a:rPr lang="en-US" sz="2000" dirty="0" smtClean="0"/>
              <a:t>Vaccines have been developed to protect people and animals against a wide range of diseases.</a:t>
            </a:r>
          </a:p>
          <a:p>
            <a:pPr marL="0" lvl="1" indent="0" eaLnBrk="1" hangingPunct="1"/>
            <a:endParaRPr lang="en-US" sz="2000" dirty="0" smtClean="0"/>
          </a:p>
          <a:p>
            <a:pPr marL="0" lvl="1" indent="0" eaLnBrk="1" hangingPunct="1"/>
            <a:endParaRPr lang="en-US" sz="2000" dirty="0"/>
          </a:p>
          <a:p>
            <a:pPr marL="0" lvl="1" indent="0" eaLnBrk="1" hangingPunct="1"/>
            <a:endParaRPr lang="en-US" sz="2000" dirty="0" smtClean="0"/>
          </a:p>
          <a:p>
            <a:pPr marL="0" lvl="1" indent="0" eaLnBrk="1" hangingPunct="1"/>
            <a:r>
              <a:rPr lang="en-US" sz="2000" dirty="0" smtClean="0"/>
              <a:t>These are safe forms of the </a:t>
            </a:r>
          </a:p>
          <a:p>
            <a:pPr marL="0" lvl="1" indent="0" eaLnBrk="1" hangingPunct="1"/>
            <a:r>
              <a:rPr lang="en-US" sz="2000" dirty="0" smtClean="0"/>
              <a:t>disease causing microbe.</a:t>
            </a:r>
          </a:p>
          <a:p>
            <a:pPr marL="0" lvl="1" indent="0" eaLnBrk="1" hangingPunct="1"/>
            <a:endParaRPr lang="en-US" sz="2000" dirty="0" smtClean="0"/>
          </a:p>
          <a:p>
            <a:pPr marL="0" lvl="1" indent="0" eaLnBrk="1" hangingPunct="1"/>
            <a:endParaRPr lang="en-US" sz="2000" dirty="0"/>
          </a:p>
          <a:p>
            <a:pPr marL="0" lvl="1" indent="0" eaLnBrk="1" hangingPunct="1"/>
            <a:endParaRPr lang="en-US" sz="2000" dirty="0" smtClean="0"/>
          </a:p>
          <a:p>
            <a:pPr marL="0" lvl="1" indent="0" eaLnBrk="1" hangingPunct="1"/>
            <a:endParaRPr lang="en-US" sz="2000" dirty="0"/>
          </a:p>
          <a:p>
            <a:pPr marL="0" lvl="1"/>
            <a:r>
              <a:rPr lang="en-GB" sz="2000" dirty="0"/>
              <a:t>Vaccines fool your body into thinking they have seen </a:t>
            </a:r>
            <a:r>
              <a:rPr lang="en-GB" sz="2000" dirty="0" smtClean="0"/>
              <a:t>the </a:t>
            </a:r>
            <a:r>
              <a:rPr lang="en-GB" sz="2000" dirty="0"/>
              <a:t>germ so when you come into contact with the real thing they </a:t>
            </a:r>
            <a:r>
              <a:rPr lang="en-GB" sz="2000" dirty="0" smtClean="0"/>
              <a:t>protect you</a:t>
            </a:r>
            <a:endParaRPr lang="en-GB" sz="2000" dirty="0"/>
          </a:p>
          <a:p>
            <a:pPr marL="0" lvl="1" indent="0" eaLnBrk="1" hangingPunct="1"/>
            <a:endParaRPr lang="en-US" sz="2000" dirty="0" smtClean="0"/>
          </a:p>
          <a:p>
            <a:pPr marL="0" lvl="1" indent="0" eaLnBrk="1" hangingPunct="1"/>
            <a:endParaRPr lang="en-US" sz="2000" dirty="0" smtClean="0"/>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27984" y="1772816"/>
            <a:ext cx="3837417" cy="28803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712" y="388660"/>
            <a:ext cx="6696744" cy="4064455"/>
          </a:xfrm>
        </p:spPr>
        <p:txBody>
          <a:bodyPr/>
          <a:lstStyle/>
          <a:p>
            <a:r>
              <a:rPr lang="en-GB" sz="2400" b="1" dirty="0" smtClean="0">
                <a:solidFill>
                  <a:srgbClr val="00AE9E"/>
                </a:solidFill>
              </a:rPr>
              <a:t>Getting vaccinated not only protects yourself, but other people too.</a:t>
            </a:r>
            <a:endParaRPr lang="en-GB" sz="2400" b="1"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smtClean="0"/>
              <a:t>Vaccinations Protect KS3</a:t>
            </a:r>
            <a:endParaRPr lang="en-US"/>
          </a:p>
        </p:txBody>
      </p:sp>
      <p:pic>
        <p:nvPicPr>
          <p:cNvPr id="6" name="Picture 5" descr="group of children.bmp"/>
          <p:cNvPicPr>
            <a:picLocks noChangeAspect="1"/>
          </p:cNvPicPr>
          <p:nvPr/>
        </p:nvPicPr>
        <p:blipFill>
          <a:blip r:embed="rId3" cstate="print"/>
          <a:stretch>
            <a:fillRect/>
          </a:stretch>
        </p:blipFill>
        <p:spPr>
          <a:xfrm>
            <a:off x="4067944" y="1988840"/>
            <a:ext cx="4714835" cy="3137508"/>
          </a:xfrm>
          <a:prstGeom prst="rect">
            <a:avLst/>
          </a:prstGeom>
        </p:spPr>
      </p:pic>
      <p:sp>
        <p:nvSpPr>
          <p:cNvPr id="7" name="Rectangle 6"/>
          <p:cNvSpPr/>
          <p:nvPr/>
        </p:nvSpPr>
        <p:spPr>
          <a:xfrm>
            <a:off x="611560" y="1628800"/>
            <a:ext cx="3240360" cy="4524315"/>
          </a:xfrm>
          <a:prstGeom prst="rect">
            <a:avLst/>
          </a:prstGeom>
        </p:spPr>
        <p:txBody>
          <a:bodyPr wrap="square">
            <a:spAutoFit/>
          </a:bodyPr>
          <a:lstStyle/>
          <a:p>
            <a:pPr marL="0" lvl="1" indent="0" eaLnBrk="1" hangingPunct="1"/>
            <a:r>
              <a:rPr lang="en-US" dirty="0" smtClean="0"/>
              <a:t>Some people can not have vaccines because they are already poorly.  </a:t>
            </a:r>
          </a:p>
          <a:p>
            <a:pPr marL="0" lvl="1" indent="0" eaLnBrk="1" hangingPunct="1"/>
            <a:endParaRPr lang="en-US" dirty="0" smtClean="0"/>
          </a:p>
          <a:p>
            <a:pPr marL="0" lvl="1" indent="0" eaLnBrk="1" hangingPunct="1"/>
            <a:r>
              <a:rPr lang="en-US" dirty="0" smtClean="0"/>
              <a:t>If everyone who is able to have a vaccine does have it, then not only do they help protect themselves but they protect these other people too.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404664"/>
            <a:ext cx="6840760" cy="648072"/>
          </a:xfrm>
        </p:spPr>
        <p:txBody>
          <a:bodyPr>
            <a:normAutofit fontScale="90000"/>
          </a:bodyPr>
          <a:lstStyle/>
          <a:p>
            <a:r>
              <a:rPr lang="en-GB" dirty="0" smtClean="0"/>
              <a:t>Parents were worried about vaccines</a:t>
            </a:r>
            <a:endParaRPr lang="en-GB" dirty="0"/>
          </a:p>
        </p:txBody>
      </p:sp>
      <p:sp>
        <p:nvSpPr>
          <p:cNvPr id="3" name="Content Placeholder 2"/>
          <p:cNvSpPr>
            <a:spLocks noGrp="1"/>
          </p:cNvSpPr>
          <p:nvPr>
            <p:ph idx="1"/>
          </p:nvPr>
        </p:nvSpPr>
        <p:spPr>
          <a:xfrm>
            <a:off x="558000" y="1772816"/>
            <a:ext cx="8028000" cy="4379639"/>
          </a:xfrm>
        </p:spPr>
        <p:txBody>
          <a:bodyPr/>
          <a:lstStyle/>
          <a:p>
            <a:r>
              <a:rPr lang="en-GB" dirty="0" smtClean="0"/>
              <a:t>In 1998 a scientist said that the Measles, Mumps and Rubella (MMR) vaccine could give children Autism</a:t>
            </a:r>
          </a:p>
          <a:p>
            <a:endParaRPr lang="en-GB" dirty="0"/>
          </a:p>
          <a:p>
            <a:r>
              <a:rPr lang="en-GB" sz="2800" dirty="0" smtClean="0">
                <a:solidFill>
                  <a:srgbClr val="00AE9E"/>
                </a:solidFill>
              </a:rPr>
              <a:t>THIS WAS WRONG</a:t>
            </a:r>
          </a:p>
          <a:p>
            <a:endParaRPr lang="en-GB" dirty="0"/>
          </a:p>
          <a:p>
            <a:r>
              <a:rPr lang="en-GB" sz="2800" dirty="0" smtClean="0">
                <a:solidFill>
                  <a:srgbClr val="00AE9E"/>
                </a:solidFill>
              </a:rPr>
              <a:t>All studies found no link between the MMR vaccine and autism.</a:t>
            </a:r>
          </a:p>
          <a:p>
            <a:endParaRPr lang="en-GB" sz="2800" dirty="0">
              <a:solidFill>
                <a:srgbClr val="00AE9E"/>
              </a:solidFill>
            </a:endParaRPr>
          </a:p>
          <a:p>
            <a:r>
              <a:rPr lang="en-GB" sz="2800" dirty="0" smtClean="0">
                <a:solidFill>
                  <a:srgbClr val="00AE9E"/>
                </a:solidFill>
              </a:rPr>
              <a:t>The vaccine is safe</a:t>
            </a:r>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smtClean="0"/>
              <a:t>Vaccinations Protect KS3</a:t>
            </a:r>
            <a:endParaRPr lang="en-US" dirty="0"/>
          </a:p>
        </p:txBody>
      </p:sp>
      <p:pic>
        <p:nvPicPr>
          <p:cNvPr id="6" name="Picture 5"/>
          <p:cNvPicPr>
            <a:picLocks noChangeAspect="1"/>
          </p:cNvPicPr>
          <p:nvPr/>
        </p:nvPicPr>
        <p:blipFill rotWithShape="1">
          <a:blip r:embed="rId3" cstate="print">
            <a:extLst>
              <a:ext uri="{28A0092B-C50C-407E-A947-70E740481C1C}">
                <a14:useLocalDpi xmlns="" xmlns:a14="http://schemas.microsoft.com/office/drawing/2010/main" val="0"/>
              </a:ext>
            </a:extLst>
          </a:blip>
          <a:srcRect l="29664" t="22397" r="-29664" b="-2990"/>
          <a:stretch/>
        </p:blipFill>
        <p:spPr>
          <a:xfrm>
            <a:off x="7308304" y="4844757"/>
            <a:ext cx="2543111" cy="150035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332656"/>
            <a:ext cx="8028000" cy="648072"/>
          </a:xfrm>
        </p:spPr>
        <p:txBody>
          <a:bodyPr/>
          <a:lstStyle/>
          <a:p>
            <a:r>
              <a:rPr lang="en-GB" dirty="0" smtClean="0"/>
              <a:t>Current status</a:t>
            </a:r>
            <a:endParaRPr lang="en-GB" dirty="0"/>
          </a:p>
        </p:txBody>
      </p:sp>
      <p:sp>
        <p:nvSpPr>
          <p:cNvPr id="3" name="Content Placeholder 2"/>
          <p:cNvSpPr>
            <a:spLocks noGrp="1"/>
          </p:cNvSpPr>
          <p:nvPr>
            <p:ph idx="1"/>
          </p:nvPr>
        </p:nvSpPr>
        <p:spPr>
          <a:xfrm>
            <a:off x="395536" y="1412776"/>
            <a:ext cx="4139568" cy="3528392"/>
          </a:xfrm>
        </p:spPr>
        <p:txBody>
          <a:bodyPr/>
          <a:lstStyle/>
          <a:p>
            <a:r>
              <a:rPr lang="en-GB" dirty="0" smtClean="0"/>
              <a:t>Vaccination rates fell below the 95% </a:t>
            </a:r>
          </a:p>
          <a:p>
            <a:r>
              <a:rPr lang="en-GB" dirty="0" smtClean="0"/>
              <a:t>level recommended by the World Health </a:t>
            </a:r>
          </a:p>
          <a:p>
            <a:r>
              <a:rPr lang="en-GB" dirty="0" smtClean="0"/>
              <a:t>Organization to ensure herd immunity</a:t>
            </a:r>
          </a:p>
          <a:p>
            <a:endParaRPr lang="en-GB" dirty="0" smtClean="0">
              <a:solidFill>
                <a:srgbClr val="00AE9E"/>
              </a:solidFill>
            </a:endParaRPr>
          </a:p>
          <a:p>
            <a:r>
              <a:rPr lang="en-GB" dirty="0" smtClean="0"/>
              <a:t>In 2008, for the first time in 14 years,</a:t>
            </a:r>
          </a:p>
          <a:p>
            <a:r>
              <a:rPr lang="en-GB" dirty="0" smtClean="0"/>
              <a:t>measles was declared endemic in </a:t>
            </a:r>
          </a:p>
          <a:p>
            <a:r>
              <a:rPr lang="en-GB" dirty="0" smtClean="0"/>
              <a:t>England and Wales.  </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smtClean="0"/>
              <a:t>Vaccinations Protect KS3</a:t>
            </a:r>
            <a:endParaRPr lang="en-US"/>
          </a:p>
        </p:txBody>
      </p:sp>
      <p:pic>
        <p:nvPicPr>
          <p:cNvPr id="2050" name="Picture 2" descr="http://teachingrationalthinking.files.wordpress.com/2013/04/measle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06314" y="1124744"/>
            <a:ext cx="4320480" cy="336257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75048" y="4797152"/>
            <a:ext cx="8568952" cy="1200329"/>
          </a:xfrm>
          <a:prstGeom prst="rect">
            <a:avLst/>
          </a:prstGeom>
          <a:noFill/>
        </p:spPr>
        <p:txBody>
          <a:bodyPr wrap="square" rtlCol="0">
            <a:spAutoFit/>
          </a:bodyPr>
          <a:lstStyle/>
          <a:p>
            <a:r>
              <a:rPr lang="en-GB" b="1" dirty="0">
                <a:solidFill>
                  <a:srgbClr val="00AE9E"/>
                </a:solidFill>
              </a:rPr>
              <a:t>Hundreds of thousands of children in </a:t>
            </a:r>
            <a:r>
              <a:rPr lang="en-GB" b="1" dirty="0" smtClean="0">
                <a:solidFill>
                  <a:srgbClr val="00AE9E"/>
                </a:solidFill>
              </a:rPr>
              <a:t> the </a:t>
            </a:r>
            <a:r>
              <a:rPr lang="en-GB" b="1" dirty="0">
                <a:solidFill>
                  <a:srgbClr val="00AE9E"/>
                </a:solidFill>
              </a:rPr>
              <a:t>UK are currently unprotected as a result of the scare</a:t>
            </a:r>
          </a:p>
          <a:p>
            <a:endParaRPr lang="en-GB" dirty="0">
              <a:solidFill>
                <a:srgbClr val="00AE9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04664"/>
            <a:ext cx="6480720" cy="648072"/>
          </a:xfrm>
        </p:spPr>
        <p:txBody>
          <a:bodyPr/>
          <a:lstStyle/>
          <a:p>
            <a:r>
              <a:rPr lang="en-GB" dirty="0" smtClean="0"/>
              <a:t>Early Symptoms of Measles</a:t>
            </a:r>
            <a:endParaRPr lang="en-GB" dirty="0"/>
          </a:p>
        </p:txBody>
      </p:sp>
      <p:sp>
        <p:nvSpPr>
          <p:cNvPr id="3" name="Content Placeholder 2"/>
          <p:cNvSpPr>
            <a:spLocks noGrp="1"/>
          </p:cNvSpPr>
          <p:nvPr>
            <p:ph idx="1"/>
          </p:nvPr>
        </p:nvSpPr>
        <p:spPr>
          <a:xfrm>
            <a:off x="539552" y="1340768"/>
            <a:ext cx="8028000" cy="4064455"/>
          </a:xfrm>
        </p:spPr>
        <p:txBody>
          <a:bodyPr/>
          <a:lstStyle/>
          <a:p>
            <a:pPr>
              <a:lnSpc>
                <a:spcPct val="200000"/>
              </a:lnSpc>
            </a:pPr>
            <a:r>
              <a:rPr lang="en-GB" dirty="0" smtClean="0"/>
              <a:t>Feel like you have a cold</a:t>
            </a:r>
            <a:endParaRPr lang="en-GB" dirty="0"/>
          </a:p>
          <a:p>
            <a:pPr>
              <a:lnSpc>
                <a:spcPct val="200000"/>
              </a:lnSpc>
            </a:pPr>
            <a:r>
              <a:rPr lang="en-GB" dirty="0"/>
              <a:t>R</a:t>
            </a:r>
            <a:r>
              <a:rPr lang="en-GB" dirty="0" smtClean="0"/>
              <a:t>ed </a:t>
            </a:r>
            <a:r>
              <a:rPr lang="en-GB" dirty="0"/>
              <a:t>eyes and sensitivity to light</a:t>
            </a:r>
          </a:p>
          <a:p>
            <a:pPr>
              <a:lnSpc>
                <a:spcPct val="200000"/>
              </a:lnSpc>
            </a:pPr>
            <a:r>
              <a:rPr lang="en-GB" dirty="0" smtClean="0"/>
              <a:t>Fever (up to 40.6 °C)</a:t>
            </a:r>
            <a:endParaRPr lang="en-GB" dirty="0"/>
          </a:p>
          <a:p>
            <a:pPr>
              <a:lnSpc>
                <a:spcPct val="200000"/>
              </a:lnSpc>
            </a:pPr>
            <a:r>
              <a:rPr lang="en-GB" dirty="0" smtClean="0"/>
              <a:t>Greyish </a:t>
            </a:r>
            <a:r>
              <a:rPr lang="en-GB" dirty="0"/>
              <a:t>white spots in the mouth and </a:t>
            </a:r>
            <a:r>
              <a:rPr lang="en-GB" dirty="0" smtClean="0"/>
              <a:t>throat</a:t>
            </a:r>
            <a:endParaRPr lang="en-GB" dirty="0"/>
          </a:p>
          <a:p>
            <a:pPr>
              <a:lnSpc>
                <a:spcPct val="200000"/>
              </a:lnSpc>
            </a:pPr>
            <a:r>
              <a:rPr lang="en-GB" dirty="0"/>
              <a:t>T</a:t>
            </a:r>
            <a:r>
              <a:rPr lang="en-GB" dirty="0" smtClean="0"/>
              <a:t>iredness</a:t>
            </a:r>
            <a:r>
              <a:rPr lang="en-GB" dirty="0"/>
              <a:t>, irritability and general lack of energy</a:t>
            </a:r>
          </a:p>
          <a:p>
            <a:pPr>
              <a:lnSpc>
                <a:spcPct val="200000"/>
              </a:lnSpc>
            </a:pPr>
            <a:r>
              <a:rPr lang="en-GB" dirty="0"/>
              <a:t>R</a:t>
            </a:r>
            <a:r>
              <a:rPr lang="en-GB" dirty="0" smtClean="0"/>
              <a:t>ed-brown </a:t>
            </a:r>
            <a:r>
              <a:rPr lang="en-GB" dirty="0"/>
              <a:t>spotty </a:t>
            </a:r>
            <a:r>
              <a:rPr lang="en-GB" dirty="0" smtClean="0"/>
              <a:t>rash 2 to 4 days after first symptoms</a:t>
            </a: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smtClean="0"/>
              <a:t>Vaccinations Protect KS3</a:t>
            </a:r>
            <a:endParaRPr lang="en-US"/>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508104" y="1916832"/>
            <a:ext cx="3624220" cy="2462705"/>
          </a:xfrm>
          <a:prstGeom prst="rect">
            <a:avLst/>
          </a:prstGeom>
        </p:spPr>
      </p:pic>
    </p:spTree>
    <p:extLst>
      <p:ext uri="{BB962C8B-B14F-4D97-AF65-F5344CB8AC3E}">
        <p14:creationId xmlns="" xmlns:p14="http://schemas.microsoft.com/office/powerpoint/2010/main" val="3367782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476672"/>
            <a:ext cx="6696744" cy="648072"/>
          </a:xfrm>
        </p:spPr>
        <p:txBody>
          <a:bodyPr/>
          <a:lstStyle/>
          <a:p>
            <a:r>
              <a:rPr lang="en-GB" dirty="0" smtClean="0"/>
              <a:t>Consequences of Measles</a:t>
            </a:r>
            <a:endParaRPr lang="en-GB" dirty="0"/>
          </a:p>
        </p:txBody>
      </p:sp>
      <p:sp>
        <p:nvSpPr>
          <p:cNvPr id="3" name="Content Placeholder 2"/>
          <p:cNvSpPr>
            <a:spLocks noGrp="1"/>
          </p:cNvSpPr>
          <p:nvPr>
            <p:ph idx="1"/>
          </p:nvPr>
        </p:nvSpPr>
        <p:spPr>
          <a:xfrm>
            <a:off x="467544" y="1340768"/>
            <a:ext cx="8118456" cy="4811687"/>
          </a:xfrm>
        </p:spPr>
        <p:txBody>
          <a:bodyPr/>
          <a:lstStyle/>
          <a:p>
            <a:r>
              <a:rPr lang="en-GB" dirty="0" smtClean="0"/>
              <a:t>People who get the most severe measles infections are children under 1, teenagers and adults.</a:t>
            </a:r>
          </a:p>
          <a:p>
            <a:endParaRPr lang="en-GB" dirty="0" smtClean="0"/>
          </a:p>
          <a:p>
            <a:r>
              <a:rPr lang="en-GB" dirty="0" smtClean="0"/>
              <a:t>Measles infection is nasty .... 5 days in bed, 2 weeks off school</a:t>
            </a:r>
          </a:p>
          <a:p>
            <a:endParaRPr lang="en-GB" dirty="0" smtClean="0"/>
          </a:p>
          <a:p>
            <a:r>
              <a:rPr lang="en-GB" dirty="0" smtClean="0"/>
              <a:t>Complications include 	- ear infections</a:t>
            </a:r>
          </a:p>
          <a:p>
            <a:r>
              <a:rPr lang="en-GB" dirty="0" smtClean="0"/>
              <a:t>			 	- breathing difficulties</a:t>
            </a:r>
          </a:p>
          <a:p>
            <a:r>
              <a:rPr lang="en-GB" dirty="0" smtClean="0"/>
              <a:t>				- diarrhoea</a:t>
            </a:r>
          </a:p>
          <a:p>
            <a:r>
              <a:rPr lang="en-GB" dirty="0" smtClean="0"/>
              <a:t>				- swelling of your brain</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smtClean="0"/>
              <a:t>Vaccinations Protect KS3</a:t>
            </a:r>
            <a:endParaRPr lang="en-US"/>
          </a:p>
        </p:txBody>
      </p:sp>
      <p:pic>
        <p:nvPicPr>
          <p:cNvPr id="6" name="Picture 5" descr="RougeoleDP.jpg"/>
          <p:cNvPicPr>
            <a:picLocks noChangeAspect="1"/>
          </p:cNvPicPr>
          <p:nvPr/>
        </p:nvPicPr>
        <p:blipFill>
          <a:blip r:embed="rId3" cstate="print"/>
          <a:stretch>
            <a:fillRect/>
          </a:stretch>
        </p:blipFill>
        <p:spPr>
          <a:xfrm>
            <a:off x="6735408" y="2852936"/>
            <a:ext cx="2200151" cy="337446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316" y="1268760"/>
            <a:ext cx="8028000" cy="4064455"/>
          </a:xfrm>
        </p:spPr>
        <p:txBody>
          <a:bodyPr/>
          <a:lstStyle/>
          <a:p>
            <a:pPr>
              <a:lnSpc>
                <a:spcPct val="200000"/>
              </a:lnSpc>
            </a:pPr>
            <a:r>
              <a:rPr lang="en-GB" dirty="0"/>
              <a:t>One in 30 people in the latest outbreak were admitted to hospital</a:t>
            </a:r>
          </a:p>
          <a:p>
            <a:pPr>
              <a:lnSpc>
                <a:spcPct val="200000"/>
              </a:lnSpc>
            </a:pPr>
            <a:r>
              <a:rPr lang="en-GB" dirty="0" smtClean="0"/>
              <a:t>In third world countries 1 </a:t>
            </a:r>
            <a:r>
              <a:rPr lang="en-GB" dirty="0"/>
              <a:t>in 5,000 people who get measles die.</a:t>
            </a:r>
          </a:p>
          <a:p>
            <a:pPr>
              <a:lnSpc>
                <a:spcPct val="200000"/>
              </a:lnSpc>
            </a:pPr>
            <a:r>
              <a:rPr lang="en-GB" dirty="0"/>
              <a:t>Worldwide 18 people die from Measles each HOUR</a:t>
            </a:r>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smtClean="0"/>
              <a:t>Vaccinations Protect KS3</a:t>
            </a:r>
            <a:endParaRPr lang="en-US"/>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51720" y="3212976"/>
            <a:ext cx="4615160" cy="3055236"/>
          </a:xfrm>
          <a:prstGeom prst="rect">
            <a:avLst/>
          </a:prstGeom>
        </p:spPr>
      </p:pic>
    </p:spTree>
    <p:extLst>
      <p:ext uri="{BB962C8B-B14F-4D97-AF65-F5344CB8AC3E}">
        <p14:creationId xmlns="" xmlns:p14="http://schemas.microsoft.com/office/powerpoint/2010/main" val="1317987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standard">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1BBDFF-5ECF-495E-86FC-23E1884FDE9C}">
  <ds:schemaRefs>
    <ds:schemaRef ds:uri="http://schemas.microsoft.com/office/infopath/2007/PartnerControls"/>
    <ds:schemaRef ds:uri="http://schemas.openxmlformats.org/package/2006/metadata/core-properties"/>
    <ds:schemaRef ds:uri="http://purl.org/dc/terms/"/>
    <ds:schemaRef ds:uri="http://purl.org/dc/dcmitype/"/>
    <ds:schemaRef ds:uri="http://schemas.microsoft.com/office/2006/documentManagement/types"/>
    <ds:schemaRef ds:uri="http://purl.org/dc/elements/1.1/"/>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3FFC1EF-2F95-41EE-85F1-7793D3E38D06}">
  <ds:schemaRefs>
    <ds:schemaRef ds:uri="http://schemas.microsoft.com/sharepoint/v3/contenttype/forms"/>
  </ds:schemaRefs>
</ds:datastoreItem>
</file>

<file path=customXml/itemProps3.xml><?xml version="1.0" encoding="utf-8"?>
<ds:datastoreItem xmlns:ds="http://schemas.openxmlformats.org/officeDocument/2006/customXml" ds:itemID="{97CB78DA-7414-44EA-86FA-F15B09C5DC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Presentation-standard</Template>
  <TotalTime>1166</TotalTime>
  <Words>1656</Words>
  <Application>Microsoft Office PowerPoint</Application>
  <PresentationFormat>On-screen Show (4:3)</PresentationFormat>
  <Paragraphs>182</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Presentation-standard</vt:lpstr>
      <vt:lpstr>Vaccinations help protect from infectious diseases  </vt:lpstr>
      <vt:lpstr>Learning Objectives</vt:lpstr>
      <vt:lpstr>How vaccines protect</vt:lpstr>
      <vt:lpstr>Slide 4</vt:lpstr>
      <vt:lpstr>Parents were worried about vaccines</vt:lpstr>
      <vt:lpstr>Current status</vt:lpstr>
      <vt:lpstr>Early Symptoms of Measles</vt:lpstr>
      <vt:lpstr>Consequences of Measles</vt:lpstr>
      <vt:lpstr>Slide 9</vt:lpstr>
      <vt:lpstr>Vaccines for Measles</vt:lpstr>
      <vt:lpstr>What ages were most people who got measles?</vt:lpstr>
      <vt:lpstr>Edward Jenner - Smallpox</vt:lpstr>
      <vt:lpstr>Decrease of meningitis</vt:lpstr>
      <vt:lpstr>Jonnie Peacock 2012 -  Paralympics</vt:lpstr>
      <vt:lpstr>Vaccines are free</vt:lpstr>
      <vt:lpstr>Why do you think people don’t get vaccinated?</vt:lpstr>
      <vt:lpstr>Worries about Vaccinations</vt:lpstr>
      <vt:lpstr>New Vaccines are being developed</vt:lpstr>
      <vt:lpstr>Vaccines of the Future</vt:lpstr>
      <vt:lpstr>We recommend you have the vaccinations your Doctor recommends, to keep you safe from diseases like Measles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Vaccinations protect</dc:title>
  <dc:creator>jane.shallcross</dc:creator>
  <cp:lastModifiedBy>nick.bolton</cp:lastModifiedBy>
  <cp:revision>131</cp:revision>
  <dcterms:created xsi:type="dcterms:W3CDTF">2013-09-12T11:00:21Z</dcterms:created>
  <dcterms:modified xsi:type="dcterms:W3CDTF">2014-01-28T10:59:49Z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ies>
</file>