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6"/>
  </p:notesMasterIdLst>
  <p:sldIdLst>
    <p:sldId id="256" r:id="rId5"/>
    <p:sldId id="294" r:id="rId6"/>
    <p:sldId id="293" r:id="rId7"/>
    <p:sldId id="275" r:id="rId8"/>
    <p:sldId id="258" r:id="rId9"/>
    <p:sldId id="283" r:id="rId10"/>
    <p:sldId id="286" r:id="rId11"/>
    <p:sldId id="266" r:id="rId12"/>
    <p:sldId id="269" r:id="rId13"/>
    <p:sldId id="295" r:id="rId14"/>
    <p:sldId id="267" r:id="rId15"/>
    <p:sldId id="288" r:id="rId16"/>
    <p:sldId id="311" r:id="rId17"/>
    <p:sldId id="259" r:id="rId18"/>
    <p:sldId id="268" r:id="rId19"/>
    <p:sldId id="265" r:id="rId20"/>
    <p:sldId id="284" r:id="rId21"/>
    <p:sldId id="290" r:id="rId22"/>
    <p:sldId id="291" r:id="rId23"/>
    <p:sldId id="260" r:id="rId24"/>
    <p:sldId id="264" r:id="rId25"/>
    <p:sldId id="280" r:id="rId26"/>
    <p:sldId id="300" r:id="rId27"/>
    <p:sldId id="314" r:id="rId28"/>
    <p:sldId id="261" r:id="rId29"/>
    <p:sldId id="297" r:id="rId30"/>
    <p:sldId id="313" r:id="rId31"/>
    <p:sldId id="312" r:id="rId32"/>
    <p:sldId id="262" r:id="rId33"/>
    <p:sldId id="272" r:id="rId34"/>
    <p:sldId id="298" r:id="rId35"/>
    <p:sldId id="274" r:id="rId36"/>
    <p:sldId id="292" r:id="rId37"/>
    <p:sldId id="273" r:id="rId38"/>
    <p:sldId id="281" r:id="rId39"/>
    <p:sldId id="282" r:id="rId40"/>
    <p:sldId id="276" r:id="rId41"/>
    <p:sldId id="270" r:id="rId42"/>
    <p:sldId id="271" r:id="rId43"/>
    <p:sldId id="299" r:id="rId44"/>
    <p:sldId id="296" r:id="rId45"/>
  </p:sldIdLst>
  <p:sldSz cx="9144000" cy="6858000" type="screen4x3"/>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HAN, Jackie" initials="BJ" lastIdx="78" clrIdx="0">
    <p:extLst/>
  </p:cmAuthor>
  <p:cmAuthor id="2" name="Ian Bauckham" initials="IB" lastIdx="18" clrIdx="1">
    <p:extLst/>
  </p:cmAuthor>
  <p:cmAuthor id="3" name="CHICKEN, Alice" initials="CA" lastIdx="9" clrIdx="2">
    <p:extLst/>
  </p:cmAuthor>
  <p:cmAuthor id="4" name="VAUGHAN, Richard" initials="VR" lastIdx="12"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E0FF"/>
    <a:srgbClr val="9FE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05" autoAdjust="0"/>
    <p:restoredTop sz="95987" autoAdjust="0"/>
  </p:normalViewPr>
  <p:slideViewPr>
    <p:cSldViewPr snapToGrid="0">
      <p:cViewPr varScale="1">
        <p:scale>
          <a:sx n="106" d="100"/>
          <a:sy n="106" d="100"/>
        </p:scale>
        <p:origin x="1284" y="108"/>
      </p:cViewPr>
      <p:guideLst>
        <p:guide orient="horz" pos="2160"/>
        <p:guide pos="2880"/>
      </p:guideLst>
    </p:cSldViewPr>
  </p:slideViewPr>
  <p:outlineViewPr>
    <p:cViewPr>
      <p:scale>
        <a:sx n="33" d="100"/>
        <a:sy n="33" d="100"/>
      </p:scale>
      <p:origin x="0" y="-14382"/>
    </p:cViewPr>
  </p:outlineViewPr>
  <p:notesTextViewPr>
    <p:cViewPr>
      <p:scale>
        <a:sx n="1" d="1"/>
        <a:sy n="1" d="1"/>
      </p:scale>
      <p:origin x="0" y="0"/>
    </p:cViewPr>
  </p:notesTextViewPr>
  <p:sorterViewPr>
    <p:cViewPr>
      <p:scale>
        <a:sx n="134" d="100"/>
        <a:sy n="134" d="100"/>
      </p:scale>
      <p:origin x="0" y="0"/>
    </p:cViewPr>
  </p:sorterViewPr>
  <p:notesViewPr>
    <p:cSldViewPr snapToGrid="0">
      <p:cViewPr varScale="1">
        <p:scale>
          <a:sx n="66" d="100"/>
          <a:sy n="66" d="100"/>
        </p:scale>
        <p:origin x="2571" y="51"/>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14BF8191-345A-4125-AF8A-F4C2355F49A2}" type="datetimeFigureOut">
              <a:rPr lang="en-GB" smtClean="0"/>
              <a:t>10/07/2020</a:t>
            </a:fld>
            <a:endParaRPr lang="en-GB"/>
          </a:p>
        </p:txBody>
      </p:sp>
      <p:sp>
        <p:nvSpPr>
          <p:cNvPr id="4" name="Slide Image Placeholder 3"/>
          <p:cNvSpPr>
            <a:spLocks noGrp="1" noRot="1" noChangeAspect="1"/>
          </p:cNvSpPr>
          <p:nvPr>
            <p:ph type="sldImg" idx="2"/>
          </p:nvPr>
        </p:nvSpPr>
        <p:spPr>
          <a:xfrm>
            <a:off x="1166813" y="1243013"/>
            <a:ext cx="447198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D8D30D61-56EC-46EB-AFCB-156C882AD669}" type="slidenum">
              <a:rPr lang="en-GB" smtClean="0"/>
              <a:t>‹#›</a:t>
            </a:fld>
            <a:endParaRPr lang="en-GB"/>
          </a:p>
        </p:txBody>
      </p:sp>
    </p:spTree>
    <p:extLst>
      <p:ext uri="{BB962C8B-B14F-4D97-AF65-F5344CB8AC3E}">
        <p14:creationId xmlns:p14="http://schemas.microsoft.com/office/powerpoint/2010/main" val="898418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D30D61-56EC-46EB-AFCB-156C882AD669}" type="slidenum">
              <a:rPr lang="en-GB" smtClean="0"/>
              <a:t>2</a:t>
            </a:fld>
            <a:endParaRPr lang="en-GB"/>
          </a:p>
        </p:txBody>
      </p:sp>
    </p:spTree>
    <p:extLst>
      <p:ext uri="{BB962C8B-B14F-4D97-AF65-F5344CB8AC3E}">
        <p14:creationId xmlns:p14="http://schemas.microsoft.com/office/powerpoint/2010/main" val="1880151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D30D61-56EC-46EB-AFCB-156C882AD669}" type="slidenum">
              <a:rPr lang="en-GB" smtClean="0"/>
              <a:t>9</a:t>
            </a:fld>
            <a:endParaRPr lang="en-GB"/>
          </a:p>
        </p:txBody>
      </p:sp>
    </p:spTree>
    <p:extLst>
      <p:ext uri="{BB962C8B-B14F-4D97-AF65-F5344CB8AC3E}">
        <p14:creationId xmlns:p14="http://schemas.microsoft.com/office/powerpoint/2010/main" val="3620790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A8BF30-6158-4F30-A295-28DB312A50EC}" type="datetime1">
              <a:rPr lang="en-GB" smtClean="0"/>
              <a:t>10/07/2020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6A2F77A-7467-4A1C-BBDB-FC8B9E623E45}" type="slidenum">
              <a:rPr lang="en-GB" smtClean="0"/>
              <a:t>‹#›</a:t>
            </a:fld>
            <a:endParaRPr lang="en-GB" dirty="0"/>
          </a:p>
        </p:txBody>
      </p:sp>
    </p:spTree>
    <p:extLst>
      <p:ext uri="{BB962C8B-B14F-4D97-AF65-F5344CB8AC3E}">
        <p14:creationId xmlns:p14="http://schemas.microsoft.com/office/powerpoint/2010/main" val="3078353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73CC53-8052-4E1B-A239-644A7C028838}" type="datetime1">
              <a:rPr lang="en-GB" smtClean="0"/>
              <a:t>10/07/2020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6A2F77A-7467-4A1C-BBDB-FC8B9E623E45}" type="slidenum">
              <a:rPr lang="en-GB" smtClean="0"/>
              <a:t>‹#›</a:t>
            </a:fld>
            <a:endParaRPr lang="en-GB" dirty="0"/>
          </a:p>
        </p:txBody>
      </p:sp>
    </p:spTree>
    <p:extLst>
      <p:ext uri="{BB962C8B-B14F-4D97-AF65-F5344CB8AC3E}">
        <p14:creationId xmlns:p14="http://schemas.microsoft.com/office/powerpoint/2010/main" val="4202823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71CAAB-AAFC-406D-A43D-ECC169764205}" type="datetime1">
              <a:rPr lang="en-GB" smtClean="0"/>
              <a:t>10/07/2020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6A2F77A-7467-4A1C-BBDB-FC8B9E623E45}" type="slidenum">
              <a:rPr lang="en-GB" smtClean="0"/>
              <a:t>‹#›</a:t>
            </a:fld>
            <a:endParaRPr lang="en-GB" dirty="0"/>
          </a:p>
        </p:txBody>
      </p:sp>
    </p:spTree>
    <p:extLst>
      <p:ext uri="{BB962C8B-B14F-4D97-AF65-F5344CB8AC3E}">
        <p14:creationId xmlns:p14="http://schemas.microsoft.com/office/powerpoint/2010/main" val="1004264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14DC84-60B7-4D66-A145-646020ECBC79}" type="datetime1">
              <a:rPr lang="en-GB" smtClean="0"/>
              <a:t>10/07/2020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6A2F77A-7467-4A1C-BBDB-FC8B9E623E45}" type="slidenum">
              <a:rPr lang="en-GB" smtClean="0"/>
              <a:t>‹#›</a:t>
            </a:fld>
            <a:endParaRPr lang="en-GB" dirty="0"/>
          </a:p>
        </p:txBody>
      </p:sp>
    </p:spTree>
    <p:extLst>
      <p:ext uri="{BB962C8B-B14F-4D97-AF65-F5344CB8AC3E}">
        <p14:creationId xmlns:p14="http://schemas.microsoft.com/office/powerpoint/2010/main" val="1324958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33D0F7-5959-4FA7-9218-E57D7608A8C7}" type="datetime1">
              <a:rPr lang="en-GB" smtClean="0"/>
              <a:t>10/07/2020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6A2F77A-7467-4A1C-BBDB-FC8B9E623E45}" type="slidenum">
              <a:rPr lang="en-GB" smtClean="0"/>
              <a:t>‹#›</a:t>
            </a:fld>
            <a:endParaRPr lang="en-GB" dirty="0"/>
          </a:p>
        </p:txBody>
      </p:sp>
    </p:spTree>
    <p:extLst>
      <p:ext uri="{BB962C8B-B14F-4D97-AF65-F5344CB8AC3E}">
        <p14:creationId xmlns:p14="http://schemas.microsoft.com/office/powerpoint/2010/main" val="404118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753D94-25AC-4E5A-8467-7CB43FF077A5}" type="datetime1">
              <a:rPr lang="en-GB" smtClean="0"/>
              <a:t>10/07/2020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6A2F77A-7467-4A1C-BBDB-FC8B9E623E45}" type="slidenum">
              <a:rPr lang="en-GB" smtClean="0"/>
              <a:t>‹#›</a:t>
            </a:fld>
            <a:endParaRPr lang="en-GB" dirty="0"/>
          </a:p>
        </p:txBody>
      </p:sp>
    </p:spTree>
    <p:extLst>
      <p:ext uri="{BB962C8B-B14F-4D97-AF65-F5344CB8AC3E}">
        <p14:creationId xmlns:p14="http://schemas.microsoft.com/office/powerpoint/2010/main" val="246668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FD61E4-1914-4C1E-B42E-50AD2DE233F1}" type="datetime1">
              <a:rPr lang="en-GB" smtClean="0"/>
              <a:t>10/07/2020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E6A2F77A-7467-4A1C-BBDB-FC8B9E623E45}" type="slidenum">
              <a:rPr lang="en-GB" smtClean="0"/>
              <a:t>‹#›</a:t>
            </a:fld>
            <a:endParaRPr lang="en-GB" dirty="0"/>
          </a:p>
        </p:txBody>
      </p:sp>
    </p:spTree>
    <p:extLst>
      <p:ext uri="{BB962C8B-B14F-4D97-AF65-F5344CB8AC3E}">
        <p14:creationId xmlns:p14="http://schemas.microsoft.com/office/powerpoint/2010/main" val="2910917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6AF26B-5892-46DA-A4C6-D3552AF9A0CE}" type="datetime1">
              <a:rPr lang="en-GB" smtClean="0"/>
              <a:t>10/07/2020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E6A2F77A-7467-4A1C-BBDB-FC8B9E623E45}" type="slidenum">
              <a:rPr lang="en-GB" smtClean="0"/>
              <a:t>‹#›</a:t>
            </a:fld>
            <a:endParaRPr lang="en-GB" dirty="0"/>
          </a:p>
        </p:txBody>
      </p:sp>
    </p:spTree>
    <p:extLst>
      <p:ext uri="{BB962C8B-B14F-4D97-AF65-F5344CB8AC3E}">
        <p14:creationId xmlns:p14="http://schemas.microsoft.com/office/powerpoint/2010/main" val="128369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7039E-D030-4074-89A6-3597DFDC471A}" type="datetime1">
              <a:rPr lang="en-GB" smtClean="0"/>
              <a:t>10/07/2020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E6A2F77A-7467-4A1C-BBDB-FC8B9E623E45}" type="slidenum">
              <a:rPr lang="en-GB" smtClean="0"/>
              <a:t>‹#›</a:t>
            </a:fld>
            <a:endParaRPr lang="en-GB" dirty="0"/>
          </a:p>
        </p:txBody>
      </p:sp>
    </p:spTree>
    <p:extLst>
      <p:ext uri="{BB962C8B-B14F-4D97-AF65-F5344CB8AC3E}">
        <p14:creationId xmlns:p14="http://schemas.microsoft.com/office/powerpoint/2010/main" val="398407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ADFCC4-CC27-4887-BD72-CE4BFC86ECA7}" type="datetime1">
              <a:rPr lang="en-GB" smtClean="0"/>
              <a:t>10/07/2020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6A2F77A-7467-4A1C-BBDB-FC8B9E623E45}" type="slidenum">
              <a:rPr lang="en-GB" smtClean="0"/>
              <a:t>‹#›</a:t>
            </a:fld>
            <a:endParaRPr lang="en-GB" dirty="0"/>
          </a:p>
        </p:txBody>
      </p:sp>
    </p:spTree>
    <p:extLst>
      <p:ext uri="{BB962C8B-B14F-4D97-AF65-F5344CB8AC3E}">
        <p14:creationId xmlns:p14="http://schemas.microsoft.com/office/powerpoint/2010/main" val="666376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9ECAAB-A746-4816-95E1-D45FD137D57D}" type="datetime1">
              <a:rPr lang="en-GB" smtClean="0"/>
              <a:t>10/07/2020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E6A2F77A-7467-4A1C-BBDB-FC8B9E623E45}" type="slidenum">
              <a:rPr lang="en-GB" smtClean="0"/>
              <a:t>‹#›</a:t>
            </a:fld>
            <a:endParaRPr lang="en-GB" dirty="0"/>
          </a:p>
        </p:txBody>
      </p:sp>
    </p:spTree>
    <p:extLst>
      <p:ext uri="{BB962C8B-B14F-4D97-AF65-F5344CB8AC3E}">
        <p14:creationId xmlns:p14="http://schemas.microsoft.com/office/powerpoint/2010/main" val="2105506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28B6D-5B35-4C9E-B057-FEF1530FB6DF}" type="datetime1">
              <a:rPr lang="en-GB" smtClean="0"/>
              <a:t>10/07/2020</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A2F77A-7467-4A1C-BBDB-FC8B9E623E45}" type="slidenum">
              <a:rPr lang="en-GB" smtClean="0"/>
              <a:t>‹#›</a:t>
            </a:fld>
            <a:endParaRPr lang="en-GB" dirty="0"/>
          </a:p>
        </p:txBody>
      </p:sp>
    </p:spTree>
    <p:extLst>
      <p:ext uri="{BB962C8B-B14F-4D97-AF65-F5344CB8AC3E}">
        <p14:creationId xmlns:p14="http://schemas.microsoft.com/office/powerpoint/2010/main" val="765097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gov.uk/government/publications/supporting-early-career-teacher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gov.uk/government/publications/supporting-early-career-teacher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equalityhumanrights.com/en/publication-download/public-sector-equality-duty-guidance-schools-england" TargetMode="External"/><Relationship Id="rId2" Type="http://schemas.openxmlformats.org/officeDocument/2006/relationships/hyperlink" Target="https://www.equalityhumanrights.com/en/advice-and-guidance/public-sector-equality-duty#h2"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gov.uk/government/publications/sex-and-relationship-education" TargetMode="External"/><Relationship Id="rId2" Type="http://schemas.openxmlformats.org/officeDocument/2006/relationships/hyperlink" Target="https://www.gov.uk/government/publications/relationships-education-relationships-and-sex-education-rse-and-health-education" TargetMode="External"/><Relationship Id="rId1" Type="http://schemas.openxmlformats.org/officeDocument/2006/relationships/slideLayout" Target="../slideLayouts/slideLayout2.xml"/><Relationship Id="rId6" Type="http://schemas.openxmlformats.org/officeDocument/2006/relationships/hyperlink" Target="https://www.gov.uk/government/publications/teaching-online-safety-in-schools" TargetMode="External"/><Relationship Id="rId5" Type="http://schemas.openxmlformats.org/officeDocument/2006/relationships/hyperlink" Target="https://www.gov.uk/government/news/relationships-education-relationships-and-sex-education-rse-and-health-education-faqs" TargetMode="External"/><Relationship Id="rId4" Type="http://schemas.openxmlformats.org/officeDocument/2006/relationships/hyperlink" Target="https://www.gov.uk/government/publications/relationships-sex-and-health-education-guides-for-school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gov.uk/government/publications/relationships-sex-and-health-education-guides-for-school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6247" y="1908313"/>
            <a:ext cx="8714630" cy="4373217"/>
          </a:xfrm>
        </p:spPr>
        <p:txBody>
          <a:bodyPr vert="horz" lIns="68580" tIns="34290" rIns="68580" bIns="34290" rtlCol="0" anchor="ctr">
            <a:normAutofit/>
          </a:bodyPr>
          <a:lstStyle/>
          <a:p>
            <a:r>
              <a:rPr lang="en-US" sz="3200" b="1" dirty="0">
                <a:solidFill>
                  <a:srgbClr val="002060"/>
                </a:solidFill>
                <a:latin typeface="Arial" panose="020B0604020202020204" pitchFamily="34" charset="0"/>
                <a:cs typeface="Arial" panose="020B0604020202020204" pitchFamily="34" charset="0"/>
              </a:rPr>
              <a:t>Steps to implementation in primary schools </a:t>
            </a:r>
          </a:p>
          <a:p>
            <a:r>
              <a:rPr lang="en-US" sz="3200" b="1" dirty="0">
                <a:solidFill>
                  <a:srgbClr val="002060"/>
                </a:solidFill>
                <a:latin typeface="Arial" panose="020B0604020202020204" pitchFamily="34" charset="0"/>
                <a:cs typeface="Arial" panose="020B0604020202020204" pitchFamily="34" charset="0"/>
              </a:rPr>
              <a:t>(in particular for ‘early adopter’ primary schools</a:t>
            </a:r>
            <a:r>
              <a:rPr lang="en-US" sz="3200" dirty="0">
                <a:solidFill>
                  <a:srgbClr val="002060"/>
                </a:solidFill>
                <a:latin typeface="Arial" panose="020B0604020202020204" pitchFamily="34" charset="0"/>
                <a:cs typeface="Arial" panose="020B0604020202020204" pitchFamily="34" charset="0"/>
              </a:rPr>
              <a:t>)</a:t>
            </a:r>
          </a:p>
          <a:p>
            <a:pPr algn="l"/>
            <a:endParaRPr lang="en-US" dirty="0">
              <a:solidFill>
                <a:srgbClr val="002060"/>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37806EB7-DE27-48AE-B5D8-493D572B9337}"/>
              </a:ext>
            </a:extLst>
          </p:cNvPr>
          <p:cNvSpPr txBox="1"/>
          <p:nvPr/>
        </p:nvSpPr>
        <p:spPr>
          <a:xfrm>
            <a:off x="0" y="-13647"/>
            <a:ext cx="9144000" cy="955343"/>
          </a:xfrm>
          <a:prstGeom prst="rect">
            <a:avLst/>
          </a:prstGeom>
          <a:solidFill>
            <a:srgbClr val="002060"/>
          </a:solidFill>
        </p:spPr>
        <p:txBody>
          <a:bodyPr wrap="square" rtlCol="0">
            <a:spAutoFit/>
          </a:bodyPr>
          <a:lstStyle/>
          <a:p>
            <a:endParaRPr lang="en-GB" dirty="0"/>
          </a:p>
        </p:txBody>
      </p:sp>
      <p:sp>
        <p:nvSpPr>
          <p:cNvPr id="2" name="Title 1"/>
          <p:cNvSpPr>
            <a:spLocks noGrp="1"/>
          </p:cNvSpPr>
          <p:nvPr>
            <p:ph type="ctrTitle"/>
          </p:nvPr>
        </p:nvSpPr>
        <p:spPr>
          <a:xfrm>
            <a:off x="101695" y="-13647"/>
            <a:ext cx="7309040" cy="994172"/>
          </a:xfrm>
        </p:spPr>
        <p:txBody>
          <a:bodyPr vert="horz" lIns="68580" tIns="34290" rIns="68580" bIns="34290" rtlCol="0" anchor="ctr">
            <a:normAutofit/>
          </a:bodyPr>
          <a:lstStyle/>
          <a:p>
            <a:pPr algn="l"/>
            <a:r>
              <a:rPr lang="en-US" sz="3300" b="1" dirty="0">
                <a:solidFill>
                  <a:schemeClr val="bg1"/>
                </a:solidFill>
                <a:latin typeface="Arial" panose="020B0604020202020204" pitchFamily="34" charset="0"/>
                <a:cs typeface="Arial" panose="020B0604020202020204" pitchFamily="34" charset="0"/>
              </a:rPr>
              <a:t>Relationships and Health Education</a:t>
            </a:r>
          </a:p>
        </p:txBody>
      </p:sp>
      <p:pic>
        <p:nvPicPr>
          <p:cNvPr id="6" name="Picture 5">
            <a:extLst>
              <a:ext uri="{FF2B5EF4-FFF2-40B4-BE49-F238E27FC236}">
                <a16:creationId xmlns:a16="http://schemas.microsoft.com/office/drawing/2014/main" id="{D87E10C7-33DE-40D7-8560-B48AB3EF41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8314" y="45991"/>
            <a:ext cx="1392186" cy="819481"/>
          </a:xfrm>
          <a:prstGeom prst="rect">
            <a:avLst/>
          </a:prstGeom>
        </p:spPr>
      </p:pic>
      <p:sp>
        <p:nvSpPr>
          <p:cNvPr id="4" name="Slide Number Placeholder 3">
            <a:extLst>
              <a:ext uri="{FF2B5EF4-FFF2-40B4-BE49-F238E27FC236}">
                <a16:creationId xmlns:a16="http://schemas.microsoft.com/office/drawing/2014/main" id="{E32A2838-6EB0-4D1A-BAFE-5609CFAB98F0}"/>
              </a:ext>
            </a:extLst>
          </p:cNvPr>
          <p:cNvSpPr>
            <a:spLocks noGrp="1"/>
          </p:cNvSpPr>
          <p:nvPr>
            <p:ph type="sldNum" sz="quarter" idx="12"/>
          </p:nvPr>
        </p:nvSpPr>
        <p:spPr/>
        <p:txBody>
          <a:bodyPr/>
          <a:lstStyle/>
          <a:p>
            <a:fld id="{E6A2F77A-7467-4A1C-BBDB-FC8B9E623E45}" type="slidenum">
              <a:rPr lang="en-GB" smtClean="0"/>
              <a:t>1</a:t>
            </a:fld>
            <a:endParaRPr lang="en-GB" dirty="0"/>
          </a:p>
        </p:txBody>
      </p:sp>
    </p:spTree>
    <p:extLst>
      <p:ext uri="{BB962C8B-B14F-4D97-AF65-F5344CB8AC3E}">
        <p14:creationId xmlns:p14="http://schemas.microsoft.com/office/powerpoint/2010/main" val="1168874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54443"/>
            <a:ext cx="9143999" cy="5413469"/>
          </a:xfrm>
        </p:spPr>
        <p:txBody>
          <a:bodyPr>
            <a:normAutofit fontScale="55000" lnSpcReduction="20000"/>
          </a:bodyPr>
          <a:lstStyle/>
          <a:p>
            <a:pPr>
              <a:lnSpc>
                <a:spcPct val="120000"/>
              </a:lnSpc>
            </a:pPr>
            <a:r>
              <a:rPr lang="en-GB" sz="2700" dirty="0">
                <a:solidFill>
                  <a:srgbClr val="002060"/>
                </a:solidFill>
                <a:latin typeface="Arial" panose="020B0604020202020204" pitchFamily="34" charset="0"/>
                <a:cs typeface="Arial" panose="020B0604020202020204" pitchFamily="34" charset="0"/>
              </a:rPr>
              <a:t>The requirement is that schools should have regard to the new Statutory Guidance for Relationships and Sex Education and Health Education</a:t>
            </a:r>
          </a:p>
          <a:p>
            <a:pPr>
              <a:lnSpc>
                <a:spcPct val="120000"/>
              </a:lnSpc>
            </a:pPr>
            <a:r>
              <a:rPr lang="en-GB" sz="2700" dirty="0">
                <a:solidFill>
                  <a:srgbClr val="002060"/>
                </a:solidFill>
                <a:latin typeface="Arial" panose="020B0604020202020204" pitchFamily="34" charset="0"/>
                <a:cs typeface="Arial" panose="020B0604020202020204" pitchFamily="34" charset="0"/>
              </a:rPr>
              <a:t>If they wish to include this statutory content in an existing PSHE programme, and teach it alongside other non-statutory content, they are free to do so, having regard to the Statutory Guidance.  PSHE remains non-statutory in maintained schools although the new subjects cover much of the content typically included in a PSHE programme. PSHE continues to be compulsory in independent schools.</a:t>
            </a:r>
          </a:p>
          <a:p>
            <a:pPr>
              <a:lnSpc>
                <a:spcPct val="120000"/>
              </a:lnSpc>
            </a:pPr>
            <a:r>
              <a:rPr lang="en-GB" sz="2700" dirty="0">
                <a:solidFill>
                  <a:srgbClr val="002060"/>
                </a:solidFill>
                <a:latin typeface="Arial" panose="020B0604020202020204" pitchFamily="34" charset="0"/>
                <a:cs typeface="Arial" panose="020B0604020202020204" pitchFamily="34" charset="0"/>
              </a:rPr>
              <a:t>The DfE continues to encourage schools to continue with this model of PSHE or similar programme, where it continues to meet the requirements of the high level framework in the statutory Relationships, Sex and Health Education guidance. </a:t>
            </a:r>
          </a:p>
          <a:p>
            <a:pPr>
              <a:lnSpc>
                <a:spcPct val="120000"/>
              </a:lnSpc>
            </a:pPr>
            <a:r>
              <a:rPr lang="en-GB" sz="2700" dirty="0">
                <a:solidFill>
                  <a:srgbClr val="002060"/>
                </a:solidFill>
                <a:latin typeface="Arial" panose="020B0604020202020204" pitchFamily="34" charset="0"/>
                <a:cs typeface="Arial" panose="020B0604020202020204" pitchFamily="34" charset="0"/>
              </a:rPr>
              <a:t>It would be good practice to ensure the content of existing programmes is audited before September 2020 to ensure that all aspects of the new statutory content are, in fact, included</a:t>
            </a:r>
          </a:p>
          <a:p>
            <a:pPr>
              <a:lnSpc>
                <a:spcPct val="120000"/>
              </a:lnSpc>
            </a:pPr>
            <a:r>
              <a:rPr lang="en-GB" sz="2700" dirty="0">
                <a:solidFill>
                  <a:srgbClr val="002060"/>
                </a:solidFill>
                <a:latin typeface="Arial" panose="020B0604020202020204" pitchFamily="34" charset="0"/>
                <a:cs typeface="Arial" panose="020B0604020202020204" pitchFamily="34" charset="0"/>
              </a:rPr>
              <a:t>Schools may equally adopt other curricular models</a:t>
            </a:r>
          </a:p>
          <a:p>
            <a:pPr>
              <a:lnSpc>
                <a:spcPct val="120000"/>
              </a:lnSpc>
            </a:pPr>
            <a:r>
              <a:rPr lang="en-GB" sz="2700" dirty="0">
                <a:solidFill>
                  <a:srgbClr val="002060"/>
                </a:solidFill>
                <a:latin typeface="Arial" panose="020B0604020202020204" pitchFamily="34" charset="0"/>
                <a:cs typeface="Arial" panose="020B0604020202020204" pitchFamily="34" charset="0"/>
              </a:rPr>
              <a:t>It is important to be aware that the existing legislation and Sex and Relationships Education Guidance (2000) will continue to apply until September 2020, when the new legislation and guidance will take effect. As has always been the case, schools must have regard to the current guidance where they include SRE as part of their PSHE programme and this includes for example, a parental right to withdraw from Sex Education, as set out in legislation. There is no right to withdraw from Sex Education delivered as part of the national curriculum for science.</a:t>
            </a:r>
          </a:p>
          <a:p>
            <a:endParaRPr lang="en-GB" sz="2000" dirty="0">
              <a:solidFill>
                <a:srgbClr val="00206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73F08F4-83A3-4A12-81BA-FF3DD263B8AF}"/>
              </a:ext>
            </a:extLst>
          </p:cNvPr>
          <p:cNvSpPr txBox="1"/>
          <p:nvPr/>
        </p:nvSpPr>
        <p:spPr>
          <a:xfrm>
            <a:off x="0" y="-2253"/>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7BE7D0BA-CEC6-45DE-9538-CF858BE616C7}"/>
              </a:ext>
            </a:extLst>
          </p:cNvPr>
          <p:cNvSpPr txBox="1">
            <a:spLocks/>
          </p:cNvSpPr>
          <p:nvPr/>
        </p:nvSpPr>
        <p:spPr>
          <a:xfrm>
            <a:off x="101695" y="-2253"/>
            <a:ext cx="730904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solidFill>
                  <a:schemeClr val="bg1"/>
                </a:solidFill>
                <a:latin typeface="Arial" panose="020B0604020202020204" pitchFamily="34" charset="0"/>
                <a:cs typeface="Arial" panose="020B0604020202020204" pitchFamily="34" charset="0"/>
              </a:rPr>
              <a:t>Status of PSHE</a:t>
            </a:r>
          </a:p>
        </p:txBody>
      </p:sp>
      <p:sp>
        <p:nvSpPr>
          <p:cNvPr id="2" name="Slide Number Placeholder 1">
            <a:extLst>
              <a:ext uri="{FF2B5EF4-FFF2-40B4-BE49-F238E27FC236}">
                <a16:creationId xmlns:a16="http://schemas.microsoft.com/office/drawing/2014/main" id="{8EF73F3E-1B50-4CD6-A805-A1CC2BFF8E76}"/>
              </a:ext>
            </a:extLst>
          </p:cNvPr>
          <p:cNvSpPr>
            <a:spLocks noGrp="1"/>
          </p:cNvSpPr>
          <p:nvPr>
            <p:ph type="sldNum" sz="quarter" idx="12"/>
          </p:nvPr>
        </p:nvSpPr>
        <p:spPr/>
        <p:txBody>
          <a:bodyPr/>
          <a:lstStyle/>
          <a:p>
            <a:fld id="{E6A2F77A-7467-4A1C-BBDB-FC8B9E623E45}" type="slidenum">
              <a:rPr lang="en-GB" smtClean="0"/>
              <a:t>10</a:t>
            </a:fld>
            <a:endParaRPr lang="en-GB" dirty="0"/>
          </a:p>
        </p:txBody>
      </p:sp>
      <p:sp>
        <p:nvSpPr>
          <p:cNvPr id="7" name="TextBox 6">
            <a:extLst>
              <a:ext uri="{FF2B5EF4-FFF2-40B4-BE49-F238E27FC236}">
                <a16:creationId xmlns:a16="http://schemas.microsoft.com/office/drawing/2014/main" id="{9FFE2425-6F27-4351-BE2F-807804A456CA}"/>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2193534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67" y="1138135"/>
            <a:ext cx="9143999" cy="4996594"/>
          </a:xfrm>
        </p:spPr>
        <p:txBody>
          <a:bodyPr>
            <a:normAutofit/>
          </a:bodyPr>
          <a:lstStyle/>
          <a:p>
            <a:r>
              <a:rPr lang="en-GB" sz="2000" dirty="0">
                <a:solidFill>
                  <a:srgbClr val="002060"/>
                </a:solidFill>
                <a:latin typeface="Arial" panose="020B0604020202020204" pitchFamily="34" charset="0"/>
                <a:cs typeface="Arial" panose="020B0604020202020204" pitchFamily="34" charset="0"/>
              </a:rPr>
              <a:t>Be clear about your approach to pedagogy and connect to wider school approaches</a:t>
            </a:r>
          </a:p>
          <a:p>
            <a:r>
              <a:rPr lang="en-GB" sz="2000" dirty="0">
                <a:solidFill>
                  <a:srgbClr val="002060"/>
                </a:solidFill>
                <a:latin typeface="Arial" panose="020B0604020202020204" pitchFamily="34" charset="0"/>
                <a:cs typeface="Arial" panose="020B0604020202020204" pitchFamily="34" charset="0"/>
              </a:rPr>
              <a:t>In general, what we know about how children are best taught applies to these subjects as to all others</a:t>
            </a:r>
          </a:p>
          <a:p>
            <a:r>
              <a:rPr lang="en-GB" sz="2000" dirty="0">
                <a:solidFill>
                  <a:srgbClr val="002060"/>
                </a:solidFill>
                <a:latin typeface="Arial" panose="020B0604020202020204" pitchFamily="34" charset="0"/>
                <a:cs typeface="Arial" panose="020B0604020202020204" pitchFamily="34" charset="0"/>
              </a:rPr>
              <a:t>Resources produced by others may imply an approach to pedagogy which does not match the evidence or does not match your school’s overall approach – be aware of that and adapt accordingly</a:t>
            </a:r>
          </a:p>
          <a:p>
            <a:r>
              <a:rPr lang="en-GB" sz="2000" dirty="0">
                <a:solidFill>
                  <a:srgbClr val="002060"/>
                </a:solidFill>
                <a:latin typeface="Arial" panose="020B0604020202020204" pitchFamily="34" charset="0"/>
                <a:cs typeface="Arial" panose="020B0604020202020204" pitchFamily="34" charset="0"/>
              </a:rPr>
              <a:t>Teaching should clearly explain the knowledge and concepts needed, and provide adequate opportunities for pupils to practise and apply knowledge and concepts so that they are embedded in the long term memory and build towards a coherent understanding of the topic</a:t>
            </a:r>
          </a:p>
          <a:p>
            <a:r>
              <a:rPr lang="en-GB" sz="2000" dirty="0">
                <a:solidFill>
                  <a:srgbClr val="002060"/>
                </a:solidFill>
                <a:latin typeface="Arial" panose="020B0604020202020204" pitchFamily="34" charset="0"/>
                <a:cs typeface="Arial" panose="020B0604020202020204" pitchFamily="34" charset="0"/>
              </a:rPr>
              <a:t>A good summary of what we know about effective pedagogy and how to apply it is in the </a:t>
            </a:r>
            <a:r>
              <a:rPr lang="en-GB" sz="2000" dirty="0">
                <a:solidFill>
                  <a:srgbClr val="002060"/>
                </a:solidFill>
                <a:latin typeface="Arial" panose="020B0604020202020204" pitchFamily="34" charset="0"/>
                <a:cs typeface="Arial" panose="020B0604020202020204" pitchFamily="34" charset="0"/>
                <a:hlinkClick r:id="rId2"/>
              </a:rPr>
              <a:t>Early Career Framework </a:t>
            </a:r>
            <a:r>
              <a:rPr lang="en-GB" sz="2000" dirty="0">
                <a:solidFill>
                  <a:srgbClr val="002060"/>
                </a:solidFill>
                <a:latin typeface="Arial" panose="020B0604020202020204" pitchFamily="34" charset="0"/>
                <a:cs typeface="Arial" panose="020B0604020202020204" pitchFamily="34" charset="0"/>
              </a:rPr>
              <a:t>published by the DfE</a:t>
            </a:r>
          </a:p>
        </p:txBody>
      </p:sp>
      <p:sp>
        <p:nvSpPr>
          <p:cNvPr id="4" name="TextBox 3">
            <a:extLst>
              <a:ext uri="{FF2B5EF4-FFF2-40B4-BE49-F238E27FC236}">
                <a16:creationId xmlns:a16="http://schemas.microsoft.com/office/drawing/2014/main" id="{DBAEAAE0-F449-4927-8849-F4725256F3C7}"/>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C2151F00-8B67-4C5B-B5D1-026DD0EAE18A}"/>
              </a:ext>
            </a:extLst>
          </p:cNvPr>
          <p:cNvSpPr txBox="1">
            <a:spLocks/>
          </p:cNvSpPr>
          <p:nvPr/>
        </p:nvSpPr>
        <p:spPr>
          <a:xfrm>
            <a:off x="40734" y="0"/>
            <a:ext cx="910326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Pedagogy</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8E37F0CB-86DA-44F1-B066-6D4068890026}"/>
              </a:ext>
            </a:extLst>
          </p:cNvPr>
          <p:cNvSpPr>
            <a:spLocks noGrp="1"/>
          </p:cNvSpPr>
          <p:nvPr>
            <p:ph type="sldNum" sz="quarter" idx="12"/>
          </p:nvPr>
        </p:nvSpPr>
        <p:spPr/>
        <p:txBody>
          <a:bodyPr/>
          <a:lstStyle/>
          <a:p>
            <a:fld id="{E6A2F77A-7467-4A1C-BBDB-FC8B9E623E45}" type="slidenum">
              <a:rPr lang="en-GB" smtClean="0"/>
              <a:t>11</a:t>
            </a:fld>
            <a:endParaRPr lang="en-GB" dirty="0"/>
          </a:p>
        </p:txBody>
      </p:sp>
      <p:sp>
        <p:nvSpPr>
          <p:cNvPr id="7" name="TextBox 6">
            <a:extLst>
              <a:ext uri="{FF2B5EF4-FFF2-40B4-BE49-F238E27FC236}">
                <a16:creationId xmlns:a16="http://schemas.microsoft.com/office/drawing/2014/main" id="{AA5A7DAC-6945-4C1E-A672-807FE42EC789}"/>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601856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2744"/>
            <a:ext cx="9143999" cy="4351338"/>
          </a:xfrm>
        </p:spPr>
        <p:txBody>
          <a:bodyPr>
            <a:noAutofit/>
          </a:bodyPr>
          <a:lstStyle/>
          <a:p>
            <a:pPr marL="0" indent="0">
              <a:buNone/>
            </a:pPr>
            <a:r>
              <a:rPr lang="en-GB" sz="2000" dirty="0">
                <a:solidFill>
                  <a:srgbClr val="002060"/>
                </a:solidFill>
                <a:latin typeface="Arial" panose="020B0604020202020204" pitchFamily="34" charset="0"/>
                <a:cs typeface="Arial" panose="020B0604020202020204" pitchFamily="34" charset="0"/>
              </a:rPr>
              <a:t>“Deliver a carefully sequenced and coherent curriculum, by: </a:t>
            </a:r>
          </a:p>
          <a:p>
            <a:pPr lvl="0"/>
            <a:r>
              <a:rPr lang="en-GB" sz="2000" dirty="0">
                <a:solidFill>
                  <a:srgbClr val="002060"/>
                </a:solidFill>
                <a:latin typeface="Arial" panose="020B0604020202020204" pitchFamily="34" charset="0"/>
                <a:cs typeface="Arial" panose="020B0604020202020204" pitchFamily="34" charset="0"/>
              </a:rPr>
              <a:t>Identifying essential concepts, knowledge, skills and principles of the subject and providing opportunity for all pupils to learn and master these critical components </a:t>
            </a:r>
          </a:p>
          <a:p>
            <a:pPr lvl="0"/>
            <a:r>
              <a:rPr lang="en-GB" sz="2000" dirty="0">
                <a:solidFill>
                  <a:srgbClr val="002060"/>
                </a:solidFill>
                <a:latin typeface="Arial" panose="020B0604020202020204" pitchFamily="34" charset="0"/>
                <a:cs typeface="Arial" panose="020B0604020202020204" pitchFamily="34" charset="0"/>
              </a:rPr>
              <a:t>Ensuring pupils’ thinking is focused on key ideas within the subject</a:t>
            </a:r>
          </a:p>
          <a:p>
            <a:pPr lvl="0"/>
            <a:r>
              <a:rPr lang="en-GB" sz="2000" dirty="0">
                <a:solidFill>
                  <a:srgbClr val="002060"/>
                </a:solidFill>
                <a:latin typeface="Arial" panose="020B0604020202020204" pitchFamily="34" charset="0"/>
                <a:cs typeface="Arial" panose="020B0604020202020204" pitchFamily="34" charset="0"/>
              </a:rPr>
              <a:t>Working with experienced colleagues to accumulate and refine a collection of powerful analogies, illustrations, examples, explanations and demonstrations </a:t>
            </a:r>
          </a:p>
          <a:p>
            <a:pPr lvl="0"/>
            <a:r>
              <a:rPr lang="en-GB" sz="2000" dirty="0">
                <a:solidFill>
                  <a:srgbClr val="002060"/>
                </a:solidFill>
                <a:latin typeface="Arial" panose="020B0604020202020204" pitchFamily="34" charset="0"/>
                <a:cs typeface="Arial" panose="020B0604020202020204" pitchFamily="34" charset="0"/>
              </a:rPr>
              <a:t>Using resources and materials aligned with the school curriculum (e.g. textbooks or shared resources designed by experienced colleagues that carefully sequence content)</a:t>
            </a:r>
          </a:p>
          <a:p>
            <a:pPr lvl="0"/>
            <a:r>
              <a:rPr lang="en-GB" sz="2000" dirty="0">
                <a:solidFill>
                  <a:srgbClr val="002060"/>
                </a:solidFill>
                <a:latin typeface="Arial" panose="020B0604020202020204" pitchFamily="34" charset="0"/>
                <a:cs typeface="Arial" panose="020B0604020202020204" pitchFamily="34" charset="0"/>
              </a:rPr>
              <a:t>Being aware of common misconceptions and discussing with experienced colleagues how to help pupils master important concepts”</a:t>
            </a:r>
          </a:p>
          <a:p>
            <a:pPr marL="0" lvl="0" indent="0">
              <a:buNone/>
            </a:pPr>
            <a:r>
              <a:rPr lang="en-GB" sz="2000" dirty="0">
                <a:solidFill>
                  <a:srgbClr val="002060"/>
                </a:solidFill>
                <a:latin typeface="Arial" panose="020B0604020202020204" pitchFamily="34" charset="0"/>
                <a:cs typeface="Arial" panose="020B0604020202020204" pitchFamily="34" charset="0"/>
              </a:rPr>
              <a:t>					from the </a:t>
            </a:r>
            <a:r>
              <a:rPr lang="en-GB" sz="2000" dirty="0">
                <a:solidFill>
                  <a:srgbClr val="002060"/>
                </a:solidFill>
                <a:latin typeface="Arial" panose="020B0604020202020204" pitchFamily="34" charset="0"/>
                <a:cs typeface="Arial" panose="020B0604020202020204" pitchFamily="34" charset="0"/>
                <a:hlinkClick r:id="rId2"/>
              </a:rPr>
              <a:t>Early Career Framework</a:t>
            </a:r>
            <a:endParaRPr lang="en-GB" sz="2000" dirty="0">
              <a:solidFill>
                <a:srgbClr val="00206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9F94AD9-E589-4F75-B54C-76D166004AFC}"/>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6" name="Title 1">
            <a:extLst>
              <a:ext uri="{FF2B5EF4-FFF2-40B4-BE49-F238E27FC236}">
                <a16:creationId xmlns:a16="http://schemas.microsoft.com/office/drawing/2014/main" id="{4E7AC19F-58CB-47A8-A506-311E465FA374}"/>
              </a:ext>
            </a:extLst>
          </p:cNvPr>
          <p:cNvSpPr txBox="1">
            <a:spLocks/>
          </p:cNvSpPr>
          <p:nvPr/>
        </p:nvSpPr>
        <p:spPr>
          <a:xfrm>
            <a:off x="40734" y="0"/>
            <a:ext cx="9997346" cy="994172"/>
          </a:xfrm>
          <a:prstGeom prst="rect">
            <a:avLst/>
          </a:prstGeom>
        </p:spPr>
        <p:txBody>
          <a:bodyPr vert="horz" lIns="68580" tIns="34290" rIns="68580" bIns="3429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Pedagogy: from the Early Career </a:t>
            </a:r>
          </a:p>
          <a:p>
            <a:r>
              <a:rPr lang="en-GB" sz="3600" b="1" dirty="0">
                <a:solidFill>
                  <a:schemeClr val="bg1"/>
                </a:solidFill>
                <a:latin typeface="Arial" panose="020B0604020202020204" pitchFamily="34" charset="0"/>
                <a:cs typeface="Arial" panose="020B0604020202020204" pitchFamily="34" charset="0"/>
              </a:rPr>
              <a:t>Framework </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B77DD70B-BD77-4051-B09C-4B059C8B6067}"/>
              </a:ext>
            </a:extLst>
          </p:cNvPr>
          <p:cNvSpPr>
            <a:spLocks noGrp="1"/>
          </p:cNvSpPr>
          <p:nvPr>
            <p:ph type="sldNum" sz="quarter" idx="12"/>
          </p:nvPr>
        </p:nvSpPr>
        <p:spPr/>
        <p:txBody>
          <a:bodyPr/>
          <a:lstStyle/>
          <a:p>
            <a:fld id="{E6A2F77A-7467-4A1C-BBDB-FC8B9E623E45}" type="slidenum">
              <a:rPr lang="en-GB" smtClean="0"/>
              <a:t>12</a:t>
            </a:fld>
            <a:endParaRPr lang="en-GB" dirty="0"/>
          </a:p>
        </p:txBody>
      </p:sp>
      <p:sp>
        <p:nvSpPr>
          <p:cNvPr id="8" name="TextBox 7">
            <a:extLst>
              <a:ext uri="{FF2B5EF4-FFF2-40B4-BE49-F238E27FC236}">
                <a16:creationId xmlns:a16="http://schemas.microsoft.com/office/drawing/2014/main" id="{6BEA2B58-67F0-40F4-AA23-710EEE520813}"/>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4131737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69680"/>
            <a:ext cx="9143999" cy="2646727"/>
          </a:xfrm>
        </p:spPr>
        <p:txBody>
          <a:bodyPr>
            <a:normAutofit/>
          </a:bodyPr>
          <a:lstStyle/>
          <a:p>
            <a:pPr lvl="0">
              <a:lnSpc>
                <a:spcPct val="100000"/>
              </a:lnSpc>
            </a:pPr>
            <a:r>
              <a:rPr lang="en-GB" sz="2000" dirty="0">
                <a:solidFill>
                  <a:srgbClr val="002060"/>
                </a:solidFill>
                <a:latin typeface="Arial" panose="020B0604020202020204" pitchFamily="34" charset="0"/>
                <a:cs typeface="Arial" panose="020B0604020202020204" pitchFamily="34" charset="0"/>
              </a:rPr>
              <a:t>Relationships Education, RSE and Health Education complement several national curriculum subjects </a:t>
            </a:r>
          </a:p>
          <a:p>
            <a:pPr lvl="0">
              <a:lnSpc>
                <a:spcPct val="100000"/>
              </a:lnSpc>
            </a:pPr>
            <a:r>
              <a:rPr lang="en-GB" sz="2000" dirty="0">
                <a:solidFill>
                  <a:srgbClr val="002060"/>
                </a:solidFill>
                <a:latin typeface="Arial" panose="020B0604020202020204" pitchFamily="34" charset="0"/>
                <a:cs typeface="Arial" panose="020B0604020202020204" pitchFamily="34" charset="0"/>
              </a:rPr>
              <a:t>Where schools are teaching the national curriculum, they should look for opportunities to draw links between the subjects and integrate teaching where appropriate</a:t>
            </a:r>
          </a:p>
          <a:p>
            <a:pPr lvl="0">
              <a:lnSpc>
                <a:spcPct val="100000"/>
              </a:lnSpc>
            </a:pPr>
            <a:r>
              <a:rPr lang="en-GB" sz="2000" dirty="0">
                <a:solidFill>
                  <a:srgbClr val="002060"/>
                </a:solidFill>
                <a:latin typeface="Arial" panose="020B0604020202020204" pitchFamily="34" charset="0"/>
                <a:cs typeface="Arial" panose="020B0604020202020204" pitchFamily="34" charset="0"/>
              </a:rPr>
              <a:t>There continues to be no right of withdrawal from any part of the national curriculum</a:t>
            </a:r>
          </a:p>
          <a:p>
            <a:pPr marL="0" indent="0">
              <a:buNone/>
            </a:pPr>
            <a:endParaRPr lang="en-GB" sz="2400" dirty="0">
              <a:solidFill>
                <a:srgbClr val="002060"/>
              </a:solidFill>
              <a:latin typeface="Arial" panose="020B0604020202020204" pitchFamily="34" charset="0"/>
              <a:cs typeface="Arial" panose="020B0604020202020204" pitchFamily="34" charset="0"/>
            </a:endParaRPr>
          </a:p>
          <a:p>
            <a:pPr marL="0" indent="0">
              <a:buNone/>
            </a:pPr>
            <a:endParaRPr lang="en-GB" sz="2400" dirty="0">
              <a:solidFill>
                <a:srgbClr val="00206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3BDE73E-09E7-42AE-8FE3-A0A679BC29DA}"/>
              </a:ext>
            </a:extLst>
          </p:cNvPr>
          <p:cNvSpPr txBox="1"/>
          <p:nvPr/>
        </p:nvSpPr>
        <p:spPr>
          <a:xfrm>
            <a:off x="-11004" y="-2253"/>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2EB539BE-5872-400F-A694-2EC564E17319}"/>
              </a:ext>
            </a:extLst>
          </p:cNvPr>
          <p:cNvSpPr txBox="1">
            <a:spLocks/>
          </p:cNvSpPr>
          <p:nvPr/>
        </p:nvSpPr>
        <p:spPr>
          <a:xfrm>
            <a:off x="4960" y="-2253"/>
            <a:ext cx="9390649"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Planning your programme</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8BC258F5-D8D2-4869-9991-3D1E1A933AFB}"/>
              </a:ext>
            </a:extLst>
          </p:cNvPr>
          <p:cNvSpPr>
            <a:spLocks noGrp="1"/>
          </p:cNvSpPr>
          <p:nvPr>
            <p:ph type="sldNum" sz="quarter" idx="12"/>
          </p:nvPr>
        </p:nvSpPr>
        <p:spPr/>
        <p:txBody>
          <a:bodyPr/>
          <a:lstStyle/>
          <a:p>
            <a:fld id="{E6A2F77A-7467-4A1C-BBDB-FC8B9E623E45}" type="slidenum">
              <a:rPr lang="en-GB" smtClean="0"/>
              <a:t>13</a:t>
            </a:fld>
            <a:endParaRPr lang="en-GB" dirty="0"/>
          </a:p>
        </p:txBody>
      </p:sp>
      <p:sp>
        <p:nvSpPr>
          <p:cNvPr id="7" name="TextBox 6">
            <a:extLst>
              <a:ext uri="{FF2B5EF4-FFF2-40B4-BE49-F238E27FC236}">
                <a16:creationId xmlns:a16="http://schemas.microsoft.com/office/drawing/2014/main" id="{9FBA7875-3398-4939-8007-F8A97CE0C9FA}"/>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460149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453779"/>
            <a:ext cx="7886700" cy="4351338"/>
          </a:xfrm>
        </p:spPr>
        <p:txBody>
          <a:bodyPr>
            <a:normAutofit/>
          </a:bodyPr>
          <a:lstStyle/>
          <a:p>
            <a:r>
              <a:rPr lang="en-GB" sz="2400" dirty="0">
                <a:solidFill>
                  <a:srgbClr val="002060"/>
                </a:solidFill>
                <a:latin typeface="Arial" panose="020B0604020202020204" pitchFamily="34" charset="0"/>
                <a:cs typeface="Arial" panose="020B0604020202020204" pitchFamily="34" charset="0"/>
              </a:rPr>
              <a:t>Families and people who care for me</a:t>
            </a:r>
          </a:p>
          <a:p>
            <a:r>
              <a:rPr lang="en-GB" sz="2400" dirty="0">
                <a:solidFill>
                  <a:srgbClr val="002060"/>
                </a:solidFill>
                <a:latin typeface="Arial" panose="020B0604020202020204" pitchFamily="34" charset="0"/>
                <a:cs typeface="Arial" panose="020B0604020202020204" pitchFamily="34" charset="0"/>
              </a:rPr>
              <a:t>Caring friendships</a:t>
            </a:r>
          </a:p>
          <a:p>
            <a:r>
              <a:rPr lang="en-GB" sz="2400" dirty="0">
                <a:solidFill>
                  <a:srgbClr val="002060"/>
                </a:solidFill>
                <a:latin typeface="Arial" panose="020B0604020202020204" pitchFamily="34" charset="0"/>
                <a:cs typeface="Arial" panose="020B0604020202020204" pitchFamily="34" charset="0"/>
              </a:rPr>
              <a:t>Respectful relationships</a:t>
            </a:r>
          </a:p>
          <a:p>
            <a:r>
              <a:rPr lang="en-GB" sz="2400" dirty="0">
                <a:solidFill>
                  <a:srgbClr val="002060"/>
                </a:solidFill>
                <a:latin typeface="Arial" panose="020B0604020202020204" pitchFamily="34" charset="0"/>
                <a:cs typeface="Arial" panose="020B0604020202020204" pitchFamily="34" charset="0"/>
              </a:rPr>
              <a:t>Online relationships</a:t>
            </a:r>
          </a:p>
          <a:p>
            <a:r>
              <a:rPr lang="en-GB" sz="2400" dirty="0">
                <a:solidFill>
                  <a:srgbClr val="002060"/>
                </a:solidFill>
                <a:latin typeface="Arial" panose="020B0604020202020204" pitchFamily="34" charset="0"/>
                <a:cs typeface="Arial" panose="020B0604020202020204" pitchFamily="34" charset="0"/>
              </a:rPr>
              <a:t>Being safe</a:t>
            </a:r>
          </a:p>
        </p:txBody>
      </p:sp>
      <p:sp>
        <p:nvSpPr>
          <p:cNvPr id="4" name="TextBox 3">
            <a:extLst>
              <a:ext uri="{FF2B5EF4-FFF2-40B4-BE49-F238E27FC236}">
                <a16:creationId xmlns:a16="http://schemas.microsoft.com/office/drawing/2014/main" id="{53BDE73E-09E7-42AE-8FE3-A0A679BC29DA}"/>
              </a:ext>
            </a:extLst>
          </p:cNvPr>
          <p:cNvSpPr txBox="1"/>
          <p:nvPr/>
        </p:nvSpPr>
        <p:spPr>
          <a:xfrm>
            <a:off x="0" y="-2253"/>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2EB539BE-5872-400F-A694-2EC564E17319}"/>
              </a:ext>
            </a:extLst>
          </p:cNvPr>
          <p:cNvSpPr txBox="1">
            <a:spLocks/>
          </p:cNvSpPr>
          <p:nvPr/>
        </p:nvSpPr>
        <p:spPr>
          <a:xfrm>
            <a:off x="96" y="-2253"/>
            <a:ext cx="9390649"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Planning your programme: Relationships</a:t>
            </a:r>
            <a:endParaRPr lang="en-US" sz="3300" b="1" dirty="0">
              <a:solidFill>
                <a:schemeClr val="bg1"/>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52D068C8-560E-487F-B593-7840E24B6D21}"/>
              </a:ext>
            </a:extLst>
          </p:cNvPr>
          <p:cNvSpPr/>
          <p:nvPr/>
        </p:nvSpPr>
        <p:spPr>
          <a:xfrm>
            <a:off x="101694" y="1179294"/>
            <a:ext cx="9143999" cy="830997"/>
          </a:xfrm>
          <a:prstGeom prst="rect">
            <a:avLst/>
          </a:prstGeom>
        </p:spPr>
        <p:txBody>
          <a:bodyPr wrap="square">
            <a:spAutoFit/>
          </a:bodyPr>
          <a:lstStyle/>
          <a:p>
            <a:r>
              <a:rPr lang="en-GB" sz="2400" dirty="0">
                <a:solidFill>
                  <a:srgbClr val="002060"/>
                </a:solidFill>
                <a:latin typeface="Arial" panose="020B0604020202020204" pitchFamily="34" charset="0"/>
                <a:cs typeface="Arial" panose="020B0604020202020204" pitchFamily="34" charset="0"/>
              </a:rPr>
              <a:t>Planning your programme of teaching for Relationships Education - topics</a:t>
            </a:r>
          </a:p>
        </p:txBody>
      </p:sp>
      <p:sp>
        <p:nvSpPr>
          <p:cNvPr id="2" name="Slide Number Placeholder 1">
            <a:extLst>
              <a:ext uri="{FF2B5EF4-FFF2-40B4-BE49-F238E27FC236}">
                <a16:creationId xmlns:a16="http://schemas.microsoft.com/office/drawing/2014/main" id="{0681CB97-1498-4539-82A1-BE8855CC571E}"/>
              </a:ext>
            </a:extLst>
          </p:cNvPr>
          <p:cNvSpPr>
            <a:spLocks noGrp="1"/>
          </p:cNvSpPr>
          <p:nvPr>
            <p:ph type="sldNum" sz="quarter" idx="12"/>
          </p:nvPr>
        </p:nvSpPr>
        <p:spPr/>
        <p:txBody>
          <a:bodyPr/>
          <a:lstStyle/>
          <a:p>
            <a:fld id="{E6A2F77A-7467-4A1C-BBDB-FC8B9E623E45}" type="slidenum">
              <a:rPr lang="en-GB" smtClean="0"/>
              <a:t>14</a:t>
            </a:fld>
            <a:endParaRPr lang="en-GB" dirty="0"/>
          </a:p>
        </p:txBody>
      </p:sp>
      <p:sp>
        <p:nvSpPr>
          <p:cNvPr id="8" name="TextBox 7">
            <a:extLst>
              <a:ext uri="{FF2B5EF4-FFF2-40B4-BE49-F238E27FC236}">
                <a16:creationId xmlns:a16="http://schemas.microsoft.com/office/drawing/2014/main" id="{B4E1DFDD-3F8B-48B4-A7C4-A877761F1E2E}"/>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2762784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187575"/>
            <a:ext cx="7886700" cy="4351338"/>
          </a:xfrm>
        </p:spPr>
        <p:txBody>
          <a:bodyPr>
            <a:normAutofit/>
          </a:bodyPr>
          <a:lstStyle/>
          <a:p>
            <a:r>
              <a:rPr lang="en-GB" sz="2400" dirty="0">
                <a:solidFill>
                  <a:srgbClr val="002060"/>
                </a:solidFill>
                <a:latin typeface="Arial" panose="020B0604020202020204" pitchFamily="34" charset="0"/>
                <a:cs typeface="Arial" panose="020B0604020202020204" pitchFamily="34" charset="0"/>
              </a:rPr>
              <a:t>Mental well-being</a:t>
            </a:r>
          </a:p>
          <a:p>
            <a:r>
              <a:rPr lang="en-GB" sz="2400" dirty="0">
                <a:solidFill>
                  <a:srgbClr val="002060"/>
                </a:solidFill>
                <a:latin typeface="Arial" panose="020B0604020202020204" pitchFamily="34" charset="0"/>
                <a:cs typeface="Arial" panose="020B0604020202020204" pitchFamily="34" charset="0"/>
              </a:rPr>
              <a:t>Internet safety and harms</a:t>
            </a:r>
          </a:p>
          <a:p>
            <a:r>
              <a:rPr lang="en-GB" sz="2400" dirty="0">
                <a:solidFill>
                  <a:srgbClr val="002060"/>
                </a:solidFill>
                <a:latin typeface="Arial" panose="020B0604020202020204" pitchFamily="34" charset="0"/>
                <a:cs typeface="Arial" panose="020B0604020202020204" pitchFamily="34" charset="0"/>
              </a:rPr>
              <a:t>Physical health and fitness</a:t>
            </a:r>
          </a:p>
          <a:p>
            <a:r>
              <a:rPr lang="en-GB" sz="2400" dirty="0">
                <a:solidFill>
                  <a:srgbClr val="002060"/>
                </a:solidFill>
                <a:latin typeface="Arial" panose="020B0604020202020204" pitchFamily="34" charset="0"/>
                <a:cs typeface="Arial" panose="020B0604020202020204" pitchFamily="34" charset="0"/>
              </a:rPr>
              <a:t>Healthy eating</a:t>
            </a:r>
          </a:p>
          <a:p>
            <a:r>
              <a:rPr lang="en-GB" sz="2400" dirty="0">
                <a:solidFill>
                  <a:srgbClr val="002060"/>
                </a:solidFill>
                <a:latin typeface="Arial" panose="020B0604020202020204" pitchFamily="34" charset="0"/>
                <a:cs typeface="Arial" panose="020B0604020202020204" pitchFamily="34" charset="0"/>
              </a:rPr>
              <a:t>Drugs, alcohol and tobacco</a:t>
            </a:r>
          </a:p>
          <a:p>
            <a:r>
              <a:rPr lang="en-GB" sz="2400" dirty="0">
                <a:solidFill>
                  <a:srgbClr val="002060"/>
                </a:solidFill>
                <a:latin typeface="Arial" panose="020B0604020202020204" pitchFamily="34" charset="0"/>
                <a:cs typeface="Arial" panose="020B0604020202020204" pitchFamily="34" charset="0"/>
              </a:rPr>
              <a:t>Health and prevention </a:t>
            </a:r>
          </a:p>
          <a:p>
            <a:r>
              <a:rPr lang="en-GB" sz="2400" dirty="0">
                <a:solidFill>
                  <a:srgbClr val="002060"/>
                </a:solidFill>
                <a:latin typeface="Arial" panose="020B0604020202020204" pitchFamily="34" charset="0"/>
                <a:cs typeface="Arial" panose="020B0604020202020204" pitchFamily="34" charset="0"/>
              </a:rPr>
              <a:t>Basic first aid</a:t>
            </a:r>
          </a:p>
          <a:p>
            <a:r>
              <a:rPr lang="en-GB" sz="2400" dirty="0">
                <a:solidFill>
                  <a:srgbClr val="002060"/>
                </a:solidFill>
                <a:latin typeface="Arial" panose="020B0604020202020204" pitchFamily="34" charset="0"/>
                <a:cs typeface="Arial" panose="020B0604020202020204" pitchFamily="34" charset="0"/>
              </a:rPr>
              <a:t>Changing adolescent body</a:t>
            </a:r>
          </a:p>
        </p:txBody>
      </p:sp>
      <p:sp>
        <p:nvSpPr>
          <p:cNvPr id="5" name="TextBox 4">
            <a:extLst>
              <a:ext uri="{FF2B5EF4-FFF2-40B4-BE49-F238E27FC236}">
                <a16:creationId xmlns:a16="http://schemas.microsoft.com/office/drawing/2014/main" id="{CF84426A-3261-406C-A9FC-7B3D12E20AE7}"/>
              </a:ext>
            </a:extLst>
          </p:cNvPr>
          <p:cNvSpPr txBox="1"/>
          <p:nvPr/>
        </p:nvSpPr>
        <p:spPr>
          <a:xfrm>
            <a:off x="0" y="-2253"/>
            <a:ext cx="9144000" cy="955343"/>
          </a:xfrm>
          <a:prstGeom prst="rect">
            <a:avLst/>
          </a:prstGeom>
          <a:solidFill>
            <a:srgbClr val="002060"/>
          </a:solidFill>
        </p:spPr>
        <p:txBody>
          <a:bodyPr wrap="square" rtlCol="0">
            <a:spAutoFit/>
          </a:bodyPr>
          <a:lstStyle/>
          <a:p>
            <a:endParaRPr lang="en-GB" dirty="0"/>
          </a:p>
        </p:txBody>
      </p:sp>
      <p:sp>
        <p:nvSpPr>
          <p:cNvPr id="6" name="Title 1">
            <a:extLst>
              <a:ext uri="{FF2B5EF4-FFF2-40B4-BE49-F238E27FC236}">
                <a16:creationId xmlns:a16="http://schemas.microsoft.com/office/drawing/2014/main" id="{DE62122C-93D8-4D95-B845-4D0744D6FF00}"/>
              </a:ext>
            </a:extLst>
          </p:cNvPr>
          <p:cNvSpPr txBox="1">
            <a:spLocks/>
          </p:cNvSpPr>
          <p:nvPr/>
        </p:nvSpPr>
        <p:spPr>
          <a:xfrm>
            <a:off x="101694" y="-2253"/>
            <a:ext cx="9042305"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Planning your programme: Health</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CF32B8C7-6522-41E4-A293-4C23091EE6F9}"/>
              </a:ext>
            </a:extLst>
          </p:cNvPr>
          <p:cNvSpPr>
            <a:spLocks noGrp="1"/>
          </p:cNvSpPr>
          <p:nvPr>
            <p:ph type="sldNum" sz="quarter" idx="12"/>
          </p:nvPr>
        </p:nvSpPr>
        <p:spPr/>
        <p:txBody>
          <a:bodyPr/>
          <a:lstStyle/>
          <a:p>
            <a:fld id="{E6A2F77A-7467-4A1C-BBDB-FC8B9E623E45}" type="slidenum">
              <a:rPr lang="en-GB" smtClean="0"/>
              <a:t>15</a:t>
            </a:fld>
            <a:endParaRPr lang="en-GB" dirty="0"/>
          </a:p>
        </p:txBody>
      </p:sp>
      <p:sp>
        <p:nvSpPr>
          <p:cNvPr id="8" name="TextBox 7">
            <a:extLst>
              <a:ext uri="{FF2B5EF4-FFF2-40B4-BE49-F238E27FC236}">
                <a16:creationId xmlns:a16="http://schemas.microsoft.com/office/drawing/2014/main" id="{B151BBD5-5537-4323-B070-60D2619F1CA6}"/>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
        <p:nvSpPr>
          <p:cNvPr id="9" name="Rectangle 8">
            <a:extLst>
              <a:ext uri="{FF2B5EF4-FFF2-40B4-BE49-F238E27FC236}">
                <a16:creationId xmlns:a16="http://schemas.microsoft.com/office/drawing/2014/main" id="{DBE1E1D6-E5ED-4468-8B8F-05354DF8EFD9}"/>
              </a:ext>
            </a:extLst>
          </p:cNvPr>
          <p:cNvSpPr/>
          <p:nvPr/>
        </p:nvSpPr>
        <p:spPr>
          <a:xfrm>
            <a:off x="111319" y="1015920"/>
            <a:ext cx="8921362" cy="830997"/>
          </a:xfrm>
          <a:prstGeom prst="rect">
            <a:avLst/>
          </a:prstGeom>
        </p:spPr>
        <p:txBody>
          <a:bodyPr wrap="square">
            <a:spAutoFit/>
          </a:bodyPr>
          <a:lstStyle/>
          <a:p>
            <a:r>
              <a:rPr lang="en-GB" sz="2400" dirty="0">
                <a:solidFill>
                  <a:srgbClr val="002060"/>
                </a:solidFill>
                <a:latin typeface="Arial" panose="020B0604020202020204" pitchFamily="34" charset="0"/>
                <a:cs typeface="Arial" panose="020B0604020202020204" pitchFamily="34" charset="0"/>
              </a:rPr>
              <a:t>Planning your programme of teaching for Health Education - topics</a:t>
            </a:r>
          </a:p>
        </p:txBody>
      </p:sp>
    </p:spTree>
    <p:extLst>
      <p:ext uri="{BB962C8B-B14F-4D97-AF65-F5344CB8AC3E}">
        <p14:creationId xmlns:p14="http://schemas.microsoft.com/office/powerpoint/2010/main" val="2939842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072238"/>
            <a:ext cx="9093152" cy="5785761"/>
          </a:xfrm>
        </p:spPr>
        <p:txBody>
          <a:bodyPr>
            <a:normAutofit fontScale="92500" lnSpcReduction="20000"/>
          </a:bodyPr>
          <a:lstStyle/>
          <a:p>
            <a:pPr>
              <a:lnSpc>
                <a:spcPct val="100000"/>
              </a:lnSpc>
              <a:spcBef>
                <a:spcPts val="0"/>
              </a:spcBef>
            </a:pPr>
            <a:r>
              <a:rPr lang="en-GB" sz="2200" dirty="0">
                <a:solidFill>
                  <a:srgbClr val="002060"/>
                </a:solidFill>
                <a:latin typeface="Arial" panose="020B0604020202020204" pitchFamily="34" charset="0"/>
                <a:cs typeface="Arial" panose="020B0604020202020204" pitchFamily="34" charset="0"/>
              </a:rPr>
              <a:t>Options could include regular lessons – for example weekly or fortnightly slot in class taught by class teacher</a:t>
            </a:r>
          </a:p>
          <a:p>
            <a:pPr marL="0" indent="0">
              <a:lnSpc>
                <a:spcPct val="100000"/>
              </a:lnSpc>
              <a:spcBef>
                <a:spcPts val="0"/>
              </a:spcBef>
              <a:buNone/>
            </a:pPr>
            <a:endParaRPr lang="en-GB" sz="2200" dirty="0">
              <a:solidFill>
                <a:srgbClr val="002060"/>
              </a:solidFill>
              <a:latin typeface="Arial" panose="020B0604020202020204" pitchFamily="34" charset="0"/>
              <a:cs typeface="Arial" panose="020B0604020202020204" pitchFamily="34" charset="0"/>
            </a:endParaRPr>
          </a:p>
          <a:p>
            <a:pPr>
              <a:lnSpc>
                <a:spcPct val="100000"/>
              </a:lnSpc>
              <a:spcBef>
                <a:spcPts val="0"/>
              </a:spcBef>
            </a:pPr>
            <a:r>
              <a:rPr lang="en-GB" sz="2200" dirty="0">
                <a:solidFill>
                  <a:srgbClr val="002060"/>
                </a:solidFill>
                <a:latin typeface="Arial" panose="020B0604020202020204" pitchFamily="34" charset="0"/>
                <a:cs typeface="Arial" panose="020B0604020202020204" pitchFamily="34" charset="0"/>
              </a:rPr>
              <a:t>A teacher or other appropriate adult in school who teaches a particular topic to all classes in turn</a:t>
            </a:r>
          </a:p>
          <a:p>
            <a:pPr marL="0" indent="0">
              <a:lnSpc>
                <a:spcPct val="100000"/>
              </a:lnSpc>
              <a:spcBef>
                <a:spcPts val="0"/>
              </a:spcBef>
              <a:buNone/>
            </a:pPr>
            <a:endParaRPr lang="en-GB" sz="2200" dirty="0">
              <a:solidFill>
                <a:srgbClr val="002060"/>
              </a:solidFill>
              <a:latin typeface="Arial" panose="020B0604020202020204" pitchFamily="34" charset="0"/>
              <a:cs typeface="Arial" panose="020B0604020202020204" pitchFamily="34" charset="0"/>
            </a:endParaRPr>
          </a:p>
          <a:p>
            <a:pPr>
              <a:lnSpc>
                <a:spcPct val="100000"/>
              </a:lnSpc>
              <a:spcBef>
                <a:spcPts val="0"/>
              </a:spcBef>
            </a:pPr>
            <a:r>
              <a:rPr lang="en-GB" sz="2200" dirty="0">
                <a:solidFill>
                  <a:srgbClr val="002060"/>
                </a:solidFill>
                <a:latin typeface="Arial" panose="020B0604020202020204" pitchFamily="34" charset="0"/>
                <a:cs typeface="Arial" panose="020B0604020202020204" pitchFamily="34" charset="0"/>
              </a:rPr>
              <a:t>Whole school / key stage assemblies, either led by staff at school or by a carefully selected external speaker or expert</a:t>
            </a:r>
          </a:p>
          <a:p>
            <a:pPr marL="0" indent="0">
              <a:lnSpc>
                <a:spcPct val="100000"/>
              </a:lnSpc>
              <a:spcBef>
                <a:spcPts val="0"/>
              </a:spcBef>
              <a:buNone/>
            </a:pPr>
            <a:endParaRPr lang="en-GB" sz="2200" dirty="0">
              <a:solidFill>
                <a:srgbClr val="002060"/>
              </a:solidFill>
              <a:latin typeface="Arial" panose="020B0604020202020204" pitchFamily="34" charset="0"/>
              <a:cs typeface="Arial" panose="020B0604020202020204" pitchFamily="34" charset="0"/>
            </a:endParaRPr>
          </a:p>
          <a:p>
            <a:pPr>
              <a:lnSpc>
                <a:spcPct val="100000"/>
              </a:lnSpc>
              <a:spcBef>
                <a:spcPts val="0"/>
              </a:spcBef>
            </a:pPr>
            <a:r>
              <a:rPr lang="en-GB" sz="2200" dirty="0">
                <a:solidFill>
                  <a:srgbClr val="002060"/>
                </a:solidFill>
                <a:latin typeface="Arial" panose="020B0604020202020204" pitchFamily="34" charset="0"/>
                <a:cs typeface="Arial" panose="020B0604020202020204" pitchFamily="34" charset="0"/>
              </a:rPr>
              <a:t>Map out terms, years and key stages and decide which topics you will cover when</a:t>
            </a:r>
          </a:p>
          <a:p>
            <a:pPr marL="0" indent="0">
              <a:lnSpc>
                <a:spcPct val="100000"/>
              </a:lnSpc>
              <a:spcBef>
                <a:spcPts val="0"/>
              </a:spcBef>
              <a:buNone/>
            </a:pPr>
            <a:endParaRPr lang="en-GB" sz="2200" dirty="0">
              <a:solidFill>
                <a:srgbClr val="002060"/>
              </a:solidFill>
              <a:latin typeface="Arial" panose="020B0604020202020204" pitchFamily="34" charset="0"/>
              <a:cs typeface="Arial" panose="020B0604020202020204" pitchFamily="34" charset="0"/>
            </a:endParaRPr>
          </a:p>
          <a:p>
            <a:pPr>
              <a:lnSpc>
                <a:spcPct val="100000"/>
              </a:lnSpc>
              <a:spcBef>
                <a:spcPts val="0"/>
              </a:spcBef>
            </a:pPr>
            <a:r>
              <a:rPr lang="en-GB" sz="2200" dirty="0">
                <a:solidFill>
                  <a:srgbClr val="002060"/>
                </a:solidFill>
                <a:latin typeface="Arial" panose="020B0604020202020204" pitchFamily="34" charset="0"/>
                <a:cs typeface="Arial" panose="020B0604020202020204" pitchFamily="34" charset="0"/>
              </a:rPr>
              <a:t>Some topics are likely to be suitable for KS2 or later KS2</a:t>
            </a:r>
          </a:p>
          <a:p>
            <a:pPr marL="0" indent="0">
              <a:lnSpc>
                <a:spcPct val="100000"/>
              </a:lnSpc>
              <a:spcBef>
                <a:spcPts val="0"/>
              </a:spcBef>
              <a:buNone/>
            </a:pPr>
            <a:endParaRPr lang="en-GB" sz="2200" dirty="0">
              <a:solidFill>
                <a:srgbClr val="002060"/>
              </a:solidFill>
              <a:latin typeface="Arial" panose="020B0604020202020204" pitchFamily="34" charset="0"/>
              <a:cs typeface="Arial" panose="020B0604020202020204" pitchFamily="34" charset="0"/>
            </a:endParaRPr>
          </a:p>
          <a:p>
            <a:pPr>
              <a:lnSpc>
                <a:spcPct val="100000"/>
              </a:lnSpc>
              <a:spcBef>
                <a:spcPts val="0"/>
              </a:spcBef>
            </a:pPr>
            <a:r>
              <a:rPr lang="en-GB" sz="2200" dirty="0">
                <a:solidFill>
                  <a:srgbClr val="002060"/>
                </a:solidFill>
                <a:latin typeface="Arial" panose="020B0604020202020204" pitchFamily="34" charset="0"/>
                <a:cs typeface="Arial" panose="020B0604020202020204" pitchFamily="34" charset="0"/>
              </a:rPr>
              <a:t>Other topics are relevant at all stages so may need to be covered two or three times (e.g. year 1, year 3, year 5; or year 2 and year 4 etc) or in some cases very frequently (e.g. core concepts about friends and families)</a:t>
            </a:r>
          </a:p>
          <a:p>
            <a:pPr marL="0" indent="0">
              <a:lnSpc>
                <a:spcPct val="100000"/>
              </a:lnSpc>
              <a:spcBef>
                <a:spcPts val="0"/>
              </a:spcBef>
              <a:buNone/>
            </a:pPr>
            <a:endParaRPr lang="en-GB" sz="2200" dirty="0">
              <a:solidFill>
                <a:srgbClr val="002060"/>
              </a:solidFill>
              <a:latin typeface="Arial" panose="020B0604020202020204" pitchFamily="34" charset="0"/>
              <a:cs typeface="Arial" panose="020B0604020202020204" pitchFamily="34" charset="0"/>
            </a:endParaRPr>
          </a:p>
          <a:p>
            <a:pPr>
              <a:lnSpc>
                <a:spcPct val="100000"/>
              </a:lnSpc>
              <a:spcBef>
                <a:spcPts val="0"/>
              </a:spcBef>
            </a:pPr>
            <a:r>
              <a:rPr lang="en-GB" sz="2200" dirty="0">
                <a:solidFill>
                  <a:srgbClr val="002060"/>
                </a:solidFill>
                <a:latin typeface="Arial" panose="020B0604020202020204" pitchFamily="34" charset="0"/>
                <a:cs typeface="Arial" panose="020B0604020202020204" pitchFamily="34" charset="0"/>
              </a:rPr>
              <a:t>Don’t overlook basic socialisation you do anyway as a contributor to aspects of Relationships Education e.g. turn-taking, listening to others’ views, being polite, holding doors for others etc – try to capture these as you plan</a:t>
            </a:r>
          </a:p>
          <a:p>
            <a:pPr marL="0" indent="0">
              <a:buNone/>
            </a:pPr>
            <a:endParaRPr lang="en-GB" dirty="0"/>
          </a:p>
        </p:txBody>
      </p:sp>
      <p:sp>
        <p:nvSpPr>
          <p:cNvPr id="4" name="TextBox 3">
            <a:extLst>
              <a:ext uri="{FF2B5EF4-FFF2-40B4-BE49-F238E27FC236}">
                <a16:creationId xmlns:a16="http://schemas.microsoft.com/office/drawing/2014/main" id="{F9079693-15E6-4FC5-8B10-5BEA479DD72A}"/>
              </a:ext>
            </a:extLst>
          </p:cNvPr>
          <p:cNvSpPr txBox="1"/>
          <p:nvPr/>
        </p:nvSpPr>
        <p:spPr>
          <a:xfrm>
            <a:off x="0" y="-15902"/>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E07ED14C-EFD0-4109-B8D6-9B2241622C82}"/>
              </a:ext>
            </a:extLst>
          </p:cNvPr>
          <p:cNvSpPr txBox="1">
            <a:spLocks/>
          </p:cNvSpPr>
          <p:nvPr/>
        </p:nvSpPr>
        <p:spPr>
          <a:xfrm>
            <a:off x="50847" y="-33882"/>
            <a:ext cx="9042305"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Planning your programme: organisation</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690E6247-AB58-40A4-B072-C58B5F164410}"/>
              </a:ext>
            </a:extLst>
          </p:cNvPr>
          <p:cNvSpPr>
            <a:spLocks noGrp="1"/>
          </p:cNvSpPr>
          <p:nvPr>
            <p:ph type="sldNum" sz="quarter" idx="12"/>
          </p:nvPr>
        </p:nvSpPr>
        <p:spPr/>
        <p:txBody>
          <a:bodyPr/>
          <a:lstStyle/>
          <a:p>
            <a:fld id="{E6A2F77A-7467-4A1C-BBDB-FC8B9E623E45}" type="slidenum">
              <a:rPr lang="en-GB" smtClean="0"/>
              <a:t>16</a:t>
            </a:fld>
            <a:endParaRPr lang="en-GB" dirty="0"/>
          </a:p>
        </p:txBody>
      </p:sp>
      <p:sp>
        <p:nvSpPr>
          <p:cNvPr id="7" name="TextBox 6">
            <a:extLst>
              <a:ext uri="{FF2B5EF4-FFF2-40B4-BE49-F238E27FC236}">
                <a16:creationId xmlns:a16="http://schemas.microsoft.com/office/drawing/2014/main" id="{35CE3FA5-1020-4D38-A34D-B8541D2F77DF}"/>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3417971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00676"/>
            <a:ext cx="9144000" cy="5061309"/>
          </a:xfrm>
        </p:spPr>
        <p:txBody>
          <a:bodyPr>
            <a:normAutofit fontScale="25000" lnSpcReduction="20000"/>
          </a:bodyPr>
          <a:lstStyle/>
          <a:p>
            <a:pPr marL="0" indent="0">
              <a:lnSpc>
                <a:spcPct val="120000"/>
              </a:lnSpc>
              <a:spcBef>
                <a:spcPts val="0"/>
              </a:spcBef>
              <a:buNone/>
            </a:pPr>
            <a:r>
              <a:rPr lang="en-GB" sz="8000" i="1" dirty="0">
                <a:solidFill>
                  <a:srgbClr val="002060"/>
                </a:solidFill>
                <a:latin typeface="Arial" panose="020B0604020202020204" pitchFamily="34" charset="0"/>
                <a:cs typeface="Arial" panose="020B0604020202020204" pitchFamily="34" charset="0"/>
              </a:rPr>
              <a:t>“that families are important for children growing up because they can give love, security and stability”, “the characteristics of healthy family life, commitment to each other, including in times of difficulty, protection and care for children and other family members, the importance of spending time together and sharing each other’s lives.”</a:t>
            </a:r>
          </a:p>
          <a:p>
            <a:pPr marL="0" indent="0">
              <a:lnSpc>
                <a:spcPct val="120000"/>
              </a:lnSpc>
              <a:spcBef>
                <a:spcPts val="0"/>
              </a:spcBef>
              <a:buNone/>
            </a:pPr>
            <a:endParaRPr lang="en-GB" sz="8000" i="1" dirty="0">
              <a:solidFill>
                <a:srgbClr val="002060"/>
              </a:solidFill>
              <a:latin typeface="Arial" panose="020B0604020202020204" pitchFamily="34" charset="0"/>
              <a:cs typeface="Arial" panose="020B0604020202020204" pitchFamily="34" charset="0"/>
            </a:endParaRPr>
          </a:p>
          <a:p>
            <a:pPr>
              <a:lnSpc>
                <a:spcPct val="120000"/>
              </a:lnSpc>
              <a:spcBef>
                <a:spcPts val="0"/>
              </a:spcBef>
            </a:pPr>
            <a:r>
              <a:rPr lang="en-GB" sz="8000" dirty="0">
                <a:solidFill>
                  <a:srgbClr val="002060"/>
                </a:solidFill>
                <a:latin typeface="Arial" panose="020B0604020202020204" pitchFamily="34" charset="0"/>
                <a:cs typeface="Arial" panose="020B0604020202020204" pitchFamily="34" charset="0"/>
              </a:rPr>
              <a:t>Example core knowledge KS1: extension of knowledge about own family to family as a wider social unit; knowledge of a range of emotions and interactions which can be found in families; knowing names of different extended family relatives; knowing that some children have no families</a:t>
            </a:r>
          </a:p>
          <a:p>
            <a:pPr marL="0" indent="0">
              <a:lnSpc>
                <a:spcPct val="120000"/>
              </a:lnSpc>
              <a:spcBef>
                <a:spcPts val="0"/>
              </a:spcBef>
              <a:buNone/>
            </a:pPr>
            <a:endParaRPr lang="en-GB" sz="4000" dirty="0">
              <a:solidFill>
                <a:srgbClr val="002060"/>
              </a:solidFill>
              <a:latin typeface="Arial" panose="020B0604020202020204" pitchFamily="34" charset="0"/>
              <a:cs typeface="Arial" panose="020B0604020202020204" pitchFamily="34" charset="0"/>
            </a:endParaRPr>
          </a:p>
          <a:p>
            <a:pPr>
              <a:lnSpc>
                <a:spcPct val="120000"/>
              </a:lnSpc>
              <a:spcBef>
                <a:spcPts val="0"/>
              </a:spcBef>
            </a:pPr>
            <a:r>
              <a:rPr lang="en-GB" sz="8000" dirty="0">
                <a:solidFill>
                  <a:srgbClr val="002060"/>
                </a:solidFill>
                <a:latin typeface="Arial" panose="020B0604020202020204" pitchFamily="34" charset="0"/>
                <a:cs typeface="Arial" panose="020B0604020202020204" pitchFamily="34" charset="0"/>
              </a:rPr>
              <a:t>Example</a:t>
            </a:r>
            <a:r>
              <a:rPr lang="en-GB" sz="8000" dirty="0">
                <a:solidFill>
                  <a:srgbClr val="FF0000"/>
                </a:solidFill>
                <a:latin typeface="Arial" panose="020B0604020202020204" pitchFamily="34" charset="0"/>
                <a:cs typeface="Arial" panose="020B0604020202020204" pitchFamily="34" charset="0"/>
              </a:rPr>
              <a:t> </a:t>
            </a:r>
            <a:r>
              <a:rPr lang="en-GB" sz="8000" dirty="0">
                <a:solidFill>
                  <a:srgbClr val="002060"/>
                </a:solidFill>
                <a:latin typeface="Arial" panose="020B0604020202020204" pitchFamily="34" charset="0"/>
                <a:cs typeface="Arial" panose="020B0604020202020204" pitchFamily="34" charset="0"/>
              </a:rPr>
              <a:t>pedagogical approaches in KS1: pupils will learn about families through a range of stories which both tell of different family experiences, including where challenges have been overcome, and at the same time will build domain specific vocabulary – teacher explanation will illustrate and expand pupils’ knowledge of families</a:t>
            </a:r>
          </a:p>
          <a:p>
            <a:endParaRPr lang="en-GB" dirty="0"/>
          </a:p>
        </p:txBody>
      </p:sp>
      <p:sp>
        <p:nvSpPr>
          <p:cNvPr id="4" name="TextBox 3">
            <a:extLst>
              <a:ext uri="{FF2B5EF4-FFF2-40B4-BE49-F238E27FC236}">
                <a16:creationId xmlns:a16="http://schemas.microsoft.com/office/drawing/2014/main" id="{940B6611-7934-4877-8DFC-07BF332CF16D}"/>
              </a:ext>
            </a:extLst>
          </p:cNvPr>
          <p:cNvSpPr txBox="1"/>
          <p:nvPr/>
        </p:nvSpPr>
        <p:spPr>
          <a:xfrm>
            <a:off x="0" y="-10204"/>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7E242901-96F0-48BA-9B74-B2476C644177}"/>
              </a:ext>
            </a:extLst>
          </p:cNvPr>
          <p:cNvSpPr txBox="1">
            <a:spLocks/>
          </p:cNvSpPr>
          <p:nvPr/>
        </p:nvSpPr>
        <p:spPr>
          <a:xfrm>
            <a:off x="40734" y="-10204"/>
            <a:ext cx="9103266" cy="994172"/>
          </a:xfrm>
          <a:prstGeom prst="rect">
            <a:avLst/>
          </a:prstGeom>
        </p:spPr>
        <p:txBody>
          <a:bodyPr vert="horz" lIns="68580" tIns="34290" rIns="68580" bIns="3429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Families and people who care for me </a:t>
            </a:r>
          </a:p>
          <a:p>
            <a:r>
              <a:rPr lang="en-GB" sz="3600" b="1" dirty="0">
                <a:solidFill>
                  <a:schemeClr val="bg1"/>
                </a:solidFill>
                <a:latin typeface="Arial" panose="020B0604020202020204" pitchFamily="34" charset="0"/>
                <a:cs typeface="Arial" panose="020B0604020202020204" pitchFamily="34" charset="0"/>
              </a:rPr>
              <a:t>(example</a:t>
            </a:r>
            <a:r>
              <a:rPr lang="en-GB" sz="3600" dirty="0">
                <a:solidFill>
                  <a:schemeClr val="bg1"/>
                </a:solidFill>
              </a:rPr>
              <a:t>)</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68AA4C18-8C7D-4F12-90F3-1D33EC31BB89}"/>
              </a:ext>
            </a:extLst>
          </p:cNvPr>
          <p:cNvSpPr>
            <a:spLocks noGrp="1"/>
          </p:cNvSpPr>
          <p:nvPr>
            <p:ph type="sldNum" sz="quarter" idx="12"/>
          </p:nvPr>
        </p:nvSpPr>
        <p:spPr/>
        <p:txBody>
          <a:bodyPr/>
          <a:lstStyle/>
          <a:p>
            <a:fld id="{E6A2F77A-7467-4A1C-BBDB-FC8B9E623E45}" type="slidenum">
              <a:rPr lang="en-GB" smtClean="0"/>
              <a:t>17</a:t>
            </a:fld>
            <a:endParaRPr lang="en-GB" dirty="0"/>
          </a:p>
        </p:txBody>
      </p:sp>
      <p:sp>
        <p:nvSpPr>
          <p:cNvPr id="7" name="TextBox 6">
            <a:extLst>
              <a:ext uri="{FF2B5EF4-FFF2-40B4-BE49-F238E27FC236}">
                <a16:creationId xmlns:a16="http://schemas.microsoft.com/office/drawing/2014/main" id="{BAB8A785-29FC-49E8-B341-683515171418}"/>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867081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06998"/>
            <a:ext cx="9144000" cy="5872573"/>
          </a:xfrm>
        </p:spPr>
        <p:txBody>
          <a:bodyPr>
            <a:normAutofit fontScale="25000" lnSpcReduction="20000"/>
          </a:bodyPr>
          <a:lstStyle/>
          <a:p>
            <a:pPr marL="0" indent="0">
              <a:lnSpc>
                <a:spcPct val="110000"/>
              </a:lnSpc>
              <a:buNone/>
            </a:pPr>
            <a:r>
              <a:rPr lang="en-GB" sz="8000" i="1" dirty="0">
                <a:solidFill>
                  <a:srgbClr val="002060"/>
                </a:solidFill>
                <a:latin typeface="Arial" panose="020B0604020202020204" pitchFamily="34" charset="0"/>
                <a:cs typeface="Arial" panose="020B0604020202020204" pitchFamily="34" charset="0"/>
              </a:rPr>
              <a:t>“that others’ families, either in school or in the wider world, sometimes look different from their family, but that they should respect those differences and know that other children’s families are also characterised by love and care.” “that stable, caring relationships, which may be of different types, are at the heart of happy families, and are important for children’s security as they grow up.”</a:t>
            </a:r>
          </a:p>
          <a:p>
            <a:pPr marL="0" indent="0">
              <a:lnSpc>
                <a:spcPct val="110000"/>
              </a:lnSpc>
              <a:buNone/>
            </a:pPr>
            <a:endParaRPr lang="en-GB" sz="5600" dirty="0">
              <a:solidFill>
                <a:srgbClr val="002060"/>
              </a:solidFill>
              <a:latin typeface="Arial" panose="020B0604020202020204" pitchFamily="34" charset="0"/>
              <a:cs typeface="Arial" panose="020B0604020202020204" pitchFamily="34" charset="0"/>
            </a:endParaRPr>
          </a:p>
          <a:p>
            <a:pPr>
              <a:lnSpc>
                <a:spcPct val="110000"/>
              </a:lnSpc>
            </a:pPr>
            <a:r>
              <a:rPr lang="en-GB" sz="8000" dirty="0">
                <a:solidFill>
                  <a:srgbClr val="002060"/>
                </a:solidFill>
                <a:latin typeface="Arial" panose="020B0604020202020204" pitchFamily="34" charset="0"/>
                <a:cs typeface="Arial" panose="020B0604020202020204" pitchFamily="34" charset="0"/>
              </a:rPr>
              <a:t>Example core knowledge in KS2: pupils know that some families consist of two parents, or of one parent only, or of foster parents, or same sex parents, or grandparents; virtue of respect despite difference; risks of discrimination or bullying when children come from different types of family; know that children, and people more generally, depend on love and care, and know the behavioural and emotional consequences of lack of family love</a:t>
            </a:r>
            <a:endParaRPr lang="en-GB" sz="5600" dirty="0">
              <a:solidFill>
                <a:srgbClr val="002060"/>
              </a:solidFill>
              <a:latin typeface="Arial" panose="020B0604020202020204" pitchFamily="34" charset="0"/>
              <a:cs typeface="Arial" panose="020B0604020202020204" pitchFamily="34" charset="0"/>
            </a:endParaRPr>
          </a:p>
          <a:p>
            <a:pPr>
              <a:lnSpc>
                <a:spcPct val="110000"/>
              </a:lnSpc>
            </a:pPr>
            <a:r>
              <a:rPr lang="en-GB" sz="8000" dirty="0">
                <a:solidFill>
                  <a:srgbClr val="002060"/>
                </a:solidFill>
                <a:latin typeface="Arial" panose="020B0604020202020204" pitchFamily="34" charset="0"/>
                <a:cs typeface="Arial" panose="020B0604020202020204" pitchFamily="34" charset="0"/>
              </a:rPr>
              <a:t>Example pedagogical approaches in KS2: stories containing different family types presented positively; teaching about respect expanding meaning of the concept and its application in different contexts; if possible assemblies with carefully prepared personal stories from adults whose childhoods were disrupted and have overcome challenges this brought</a:t>
            </a:r>
          </a:p>
          <a:p>
            <a:endParaRPr lang="en-GB" dirty="0"/>
          </a:p>
        </p:txBody>
      </p:sp>
      <p:sp>
        <p:nvSpPr>
          <p:cNvPr id="5" name="TextBox 4">
            <a:extLst>
              <a:ext uri="{FF2B5EF4-FFF2-40B4-BE49-F238E27FC236}">
                <a16:creationId xmlns:a16="http://schemas.microsoft.com/office/drawing/2014/main" id="{0A6176A2-4590-4CB2-B7F8-34BCA616476F}"/>
              </a:ext>
            </a:extLst>
          </p:cNvPr>
          <p:cNvSpPr txBox="1"/>
          <p:nvPr/>
        </p:nvSpPr>
        <p:spPr>
          <a:xfrm>
            <a:off x="0" y="-10204"/>
            <a:ext cx="9144000" cy="955343"/>
          </a:xfrm>
          <a:prstGeom prst="rect">
            <a:avLst/>
          </a:prstGeom>
          <a:solidFill>
            <a:srgbClr val="002060"/>
          </a:solidFill>
        </p:spPr>
        <p:txBody>
          <a:bodyPr wrap="square" rtlCol="0">
            <a:spAutoFit/>
          </a:bodyPr>
          <a:lstStyle/>
          <a:p>
            <a:endParaRPr lang="en-GB" dirty="0"/>
          </a:p>
        </p:txBody>
      </p:sp>
      <p:sp>
        <p:nvSpPr>
          <p:cNvPr id="6" name="Title 1">
            <a:extLst>
              <a:ext uri="{FF2B5EF4-FFF2-40B4-BE49-F238E27FC236}">
                <a16:creationId xmlns:a16="http://schemas.microsoft.com/office/drawing/2014/main" id="{849B61A0-A5E9-4940-8862-74B9475B6D1A}"/>
              </a:ext>
            </a:extLst>
          </p:cNvPr>
          <p:cNvSpPr txBox="1">
            <a:spLocks/>
          </p:cNvSpPr>
          <p:nvPr/>
        </p:nvSpPr>
        <p:spPr>
          <a:xfrm>
            <a:off x="40734" y="-10204"/>
            <a:ext cx="9103266" cy="994172"/>
          </a:xfrm>
          <a:prstGeom prst="rect">
            <a:avLst/>
          </a:prstGeom>
        </p:spPr>
        <p:txBody>
          <a:bodyPr vert="horz" lIns="68580" tIns="34290" rIns="68580" bIns="3429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Families and people who care for me </a:t>
            </a:r>
          </a:p>
          <a:p>
            <a:r>
              <a:rPr lang="en-GB" sz="3600" b="1" dirty="0">
                <a:solidFill>
                  <a:schemeClr val="bg1"/>
                </a:solidFill>
                <a:latin typeface="Arial" panose="020B0604020202020204" pitchFamily="34" charset="0"/>
                <a:cs typeface="Arial" panose="020B0604020202020204" pitchFamily="34" charset="0"/>
              </a:rPr>
              <a:t>(example</a:t>
            </a:r>
            <a:r>
              <a:rPr lang="en-GB" sz="3600" dirty="0">
                <a:solidFill>
                  <a:schemeClr val="bg1"/>
                </a:solidFill>
              </a:rPr>
              <a:t>)</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64F20E8F-A084-489C-9B9B-31105ACCE16B}"/>
              </a:ext>
            </a:extLst>
          </p:cNvPr>
          <p:cNvSpPr>
            <a:spLocks noGrp="1"/>
          </p:cNvSpPr>
          <p:nvPr>
            <p:ph type="sldNum" sz="quarter" idx="12"/>
          </p:nvPr>
        </p:nvSpPr>
        <p:spPr/>
        <p:txBody>
          <a:bodyPr/>
          <a:lstStyle/>
          <a:p>
            <a:fld id="{E6A2F77A-7467-4A1C-BBDB-FC8B9E623E45}" type="slidenum">
              <a:rPr lang="en-GB" smtClean="0"/>
              <a:t>18</a:t>
            </a:fld>
            <a:endParaRPr lang="en-GB" dirty="0"/>
          </a:p>
        </p:txBody>
      </p:sp>
      <p:sp>
        <p:nvSpPr>
          <p:cNvPr id="8" name="TextBox 7">
            <a:extLst>
              <a:ext uri="{FF2B5EF4-FFF2-40B4-BE49-F238E27FC236}">
                <a16:creationId xmlns:a16="http://schemas.microsoft.com/office/drawing/2014/main" id="{CABE9FF9-1F59-4719-B33C-DB92DC59CED3}"/>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816149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4772"/>
            <a:ext cx="9103266" cy="4608248"/>
          </a:xfrm>
        </p:spPr>
        <p:txBody>
          <a:bodyPr>
            <a:noAutofit/>
          </a:bodyPr>
          <a:lstStyle/>
          <a:p>
            <a:pPr marL="0" indent="0">
              <a:buNone/>
            </a:pPr>
            <a:r>
              <a:rPr lang="en-GB" sz="2000" i="1" dirty="0">
                <a:solidFill>
                  <a:srgbClr val="002060"/>
                </a:solidFill>
                <a:latin typeface="Arial" panose="020B0604020202020204" pitchFamily="34" charset="0"/>
                <a:cs typeface="Arial" panose="020B0604020202020204" pitchFamily="34" charset="0"/>
              </a:rPr>
              <a:t>“that marriage</a:t>
            </a:r>
            <a:r>
              <a:rPr lang="en-GB" sz="2000" i="1" baseline="30000" dirty="0">
                <a:solidFill>
                  <a:srgbClr val="002060"/>
                </a:solidFill>
                <a:latin typeface="Arial" panose="020B0604020202020204" pitchFamily="34" charset="0"/>
                <a:cs typeface="Arial" panose="020B0604020202020204" pitchFamily="34" charset="0"/>
              </a:rPr>
              <a:t>1</a:t>
            </a:r>
            <a:r>
              <a:rPr lang="en-GB" sz="2000" i="1" dirty="0">
                <a:solidFill>
                  <a:srgbClr val="002060"/>
                </a:solidFill>
                <a:latin typeface="Arial" panose="020B0604020202020204" pitchFamily="34" charset="0"/>
                <a:cs typeface="Arial" panose="020B0604020202020204" pitchFamily="34" charset="0"/>
              </a:rPr>
              <a:t> represents a formal and legally recognised commitment of two people to each other which is intended to be lifelong.” “how to recognise if family relationships are making them feel unhappy or unsafe, and how to seek help or advice from others if needed.”</a:t>
            </a:r>
          </a:p>
          <a:p>
            <a:pPr marL="0" indent="0">
              <a:buNone/>
            </a:pPr>
            <a:endParaRPr lang="en-GB" sz="1200" dirty="0">
              <a:solidFill>
                <a:srgbClr val="002060"/>
              </a:solidFill>
              <a:latin typeface="Arial" panose="020B0604020202020204" pitchFamily="34" charset="0"/>
              <a:cs typeface="Arial" panose="020B0604020202020204" pitchFamily="34" charset="0"/>
            </a:endParaRPr>
          </a:p>
          <a:p>
            <a:r>
              <a:rPr lang="en-GB" sz="2000" dirty="0">
                <a:solidFill>
                  <a:srgbClr val="002060"/>
                </a:solidFill>
                <a:latin typeface="Arial" panose="020B0604020202020204" pitchFamily="34" charset="0"/>
                <a:cs typeface="Arial" panose="020B0604020202020204" pitchFamily="34" charset="0"/>
              </a:rPr>
              <a:t>Example core knowledge KS2: definition of marriage in different cultures and under British law; a number of specific examples of healthy family relationships; where to go for emotional help or support as a child</a:t>
            </a:r>
            <a:endParaRPr lang="en-GB" sz="1000" dirty="0">
              <a:solidFill>
                <a:srgbClr val="002060"/>
              </a:solidFill>
              <a:latin typeface="Arial" panose="020B0604020202020204" pitchFamily="34" charset="0"/>
              <a:cs typeface="Arial" panose="020B0604020202020204" pitchFamily="34" charset="0"/>
            </a:endParaRPr>
          </a:p>
          <a:p>
            <a:r>
              <a:rPr lang="en-GB" sz="2000" dirty="0">
                <a:solidFill>
                  <a:srgbClr val="002060"/>
                </a:solidFill>
                <a:latin typeface="Arial" panose="020B0604020202020204" pitchFamily="34" charset="0"/>
                <a:cs typeface="Arial" panose="020B0604020202020204" pitchFamily="34" charset="0"/>
              </a:rPr>
              <a:t>Example pedagogical approaches KS2: direct teaching of features of marriage and different marriage traditions; explain marriage vows and their meaning, along with knowledge about vows and promises more generally; possibly personal testimonies in assemblies from married people about why they married and what it brings them; awareness of avenues for seeking help in school or beyond; explanation of how confidentiality works in such cases</a:t>
            </a:r>
          </a:p>
          <a:p>
            <a:pPr marL="0" indent="0">
              <a:buNone/>
            </a:pPr>
            <a:r>
              <a:rPr lang="en-GB" sz="1100" baseline="30000" dirty="0">
                <a:solidFill>
                  <a:srgbClr val="002060"/>
                </a:solidFill>
                <a:latin typeface="Arial" panose="020B0604020202020204" pitchFamily="34" charset="0"/>
                <a:cs typeface="Arial" panose="020B0604020202020204" pitchFamily="34" charset="0"/>
              </a:rPr>
              <a:t>1</a:t>
            </a:r>
            <a:r>
              <a:rPr lang="en-GB" sz="1100" dirty="0">
                <a:solidFill>
                  <a:srgbClr val="002060"/>
                </a:solidFill>
                <a:latin typeface="Arial" panose="020B0604020202020204" pitchFamily="34" charset="0"/>
                <a:cs typeface="Arial" panose="020B0604020202020204" pitchFamily="34" charset="0"/>
              </a:rPr>
              <a:t>Marriage in England and Wales is available to both opposite sex and same sex couples. The Marriage (Same Sex Couples) Act 2013 extended marriage to same sex couples in England and Wales. The ceremony through which a couple get married may be civil or religious.</a:t>
            </a:r>
          </a:p>
        </p:txBody>
      </p:sp>
      <p:sp>
        <p:nvSpPr>
          <p:cNvPr id="4" name="TextBox 3">
            <a:extLst>
              <a:ext uri="{FF2B5EF4-FFF2-40B4-BE49-F238E27FC236}">
                <a16:creationId xmlns:a16="http://schemas.microsoft.com/office/drawing/2014/main" id="{165D3022-0B36-4F11-B6B6-85186BFEC5AF}"/>
              </a:ext>
            </a:extLst>
          </p:cNvPr>
          <p:cNvSpPr txBox="1"/>
          <p:nvPr/>
        </p:nvSpPr>
        <p:spPr>
          <a:xfrm>
            <a:off x="0" y="-2253"/>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C09C7B04-8B01-40BC-80D3-7432266323F8}"/>
              </a:ext>
            </a:extLst>
          </p:cNvPr>
          <p:cNvSpPr txBox="1">
            <a:spLocks/>
          </p:cNvSpPr>
          <p:nvPr/>
        </p:nvSpPr>
        <p:spPr>
          <a:xfrm>
            <a:off x="40734" y="-2253"/>
            <a:ext cx="9103266" cy="994172"/>
          </a:xfrm>
          <a:prstGeom prst="rect">
            <a:avLst/>
          </a:prstGeom>
        </p:spPr>
        <p:txBody>
          <a:bodyPr vert="horz" lIns="68580" tIns="34290" rIns="68580" bIns="3429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Families and people who care for me </a:t>
            </a:r>
          </a:p>
          <a:p>
            <a:r>
              <a:rPr lang="en-GB" sz="3600" b="1" dirty="0">
                <a:solidFill>
                  <a:schemeClr val="bg1"/>
                </a:solidFill>
                <a:latin typeface="Arial" panose="020B0604020202020204" pitchFamily="34" charset="0"/>
                <a:cs typeface="Arial" panose="020B0604020202020204" pitchFamily="34" charset="0"/>
              </a:rPr>
              <a:t>(example</a:t>
            </a:r>
            <a:r>
              <a:rPr lang="en-GB" sz="3600" dirty="0">
                <a:solidFill>
                  <a:schemeClr val="bg1"/>
                </a:solidFill>
              </a:rPr>
              <a:t>)</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EE5AC22C-EA4C-45F7-9178-39BCF747C07A}"/>
              </a:ext>
            </a:extLst>
          </p:cNvPr>
          <p:cNvSpPr>
            <a:spLocks noGrp="1"/>
          </p:cNvSpPr>
          <p:nvPr>
            <p:ph type="sldNum" sz="quarter" idx="12"/>
          </p:nvPr>
        </p:nvSpPr>
        <p:spPr/>
        <p:txBody>
          <a:bodyPr/>
          <a:lstStyle/>
          <a:p>
            <a:fld id="{E6A2F77A-7467-4A1C-BBDB-FC8B9E623E45}" type="slidenum">
              <a:rPr lang="en-GB" smtClean="0"/>
              <a:t>19</a:t>
            </a:fld>
            <a:endParaRPr lang="en-GB" dirty="0"/>
          </a:p>
        </p:txBody>
      </p:sp>
      <p:sp>
        <p:nvSpPr>
          <p:cNvPr id="7" name="TextBox 6">
            <a:extLst>
              <a:ext uri="{FF2B5EF4-FFF2-40B4-BE49-F238E27FC236}">
                <a16:creationId xmlns:a16="http://schemas.microsoft.com/office/drawing/2014/main" id="{0DFCB883-7AFE-49BE-AB04-C064AD9BAB2B}"/>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314435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40ED969-24BD-4AEE-A012-421EB12043FC}"/>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
        <p:nvSpPr>
          <p:cNvPr id="4" name="TextBox 3">
            <a:extLst>
              <a:ext uri="{FF2B5EF4-FFF2-40B4-BE49-F238E27FC236}">
                <a16:creationId xmlns:a16="http://schemas.microsoft.com/office/drawing/2014/main" id="{6F7057EF-21D6-4932-A71C-A508B47A07F5}"/>
              </a:ext>
            </a:extLst>
          </p:cNvPr>
          <p:cNvSpPr txBox="1"/>
          <p:nvPr/>
        </p:nvSpPr>
        <p:spPr>
          <a:xfrm>
            <a:off x="0" y="980525"/>
            <a:ext cx="9143999" cy="3990836"/>
          </a:xfrm>
          <a:prstGeom prst="rect">
            <a:avLst/>
          </a:prstGeom>
          <a:noFill/>
        </p:spPr>
        <p:txBody>
          <a:bodyPr wrap="square" rtlCol="0">
            <a:spAutoFit/>
          </a:bodyPr>
          <a:lstStyle/>
          <a:p>
            <a:pPr marL="214313" indent="-214313">
              <a:spcBef>
                <a:spcPts val="1000"/>
              </a:spcBef>
              <a:buFont typeface="Arial" panose="020B0604020202020204" pitchFamily="34" charset="0"/>
              <a:buChar char="•"/>
            </a:pPr>
            <a:r>
              <a:rPr lang="en-GB" sz="2000" dirty="0">
                <a:solidFill>
                  <a:srgbClr val="002060"/>
                </a:solidFill>
                <a:latin typeface="Arial" panose="020B0604020202020204" pitchFamily="34" charset="0"/>
                <a:cs typeface="Arial" panose="020B0604020202020204" pitchFamily="34" charset="0"/>
              </a:rPr>
              <a:t>Head teachers and teachers must read the statutory guidance in full before using the slides</a:t>
            </a:r>
          </a:p>
          <a:p>
            <a:pPr marL="214313" indent="-214313">
              <a:spcBef>
                <a:spcPts val="1000"/>
              </a:spcBef>
              <a:buFont typeface="Arial" panose="020B0604020202020204" pitchFamily="34" charset="0"/>
              <a:buChar char="•"/>
            </a:pPr>
            <a:r>
              <a:rPr lang="en-GB" sz="2000" dirty="0">
                <a:solidFill>
                  <a:srgbClr val="002060"/>
                </a:solidFill>
                <a:latin typeface="Arial" panose="020B0604020202020204" pitchFamily="34" charset="0"/>
                <a:cs typeface="Arial" panose="020B0604020202020204" pitchFamily="34" charset="0"/>
              </a:rPr>
              <a:t>The intended audience for the slides are headteachers, teachers, governors or other school staff</a:t>
            </a:r>
          </a:p>
          <a:p>
            <a:pPr marL="214313" indent="-214313">
              <a:spcBef>
                <a:spcPts val="1000"/>
              </a:spcBef>
              <a:buFont typeface="Arial" panose="020B0604020202020204" pitchFamily="34" charset="0"/>
              <a:buChar char="•"/>
            </a:pPr>
            <a:r>
              <a:rPr lang="en-GB" sz="2000" dirty="0">
                <a:solidFill>
                  <a:srgbClr val="002060"/>
                </a:solidFill>
                <a:latin typeface="Arial" panose="020B0604020202020204" pitchFamily="34" charset="0"/>
                <a:cs typeface="Arial" panose="020B0604020202020204" pitchFamily="34" charset="0"/>
              </a:rPr>
              <a:t>The slides are designed to be used and adapted for a staff meeting for example</a:t>
            </a:r>
          </a:p>
          <a:p>
            <a:pPr marL="214313" indent="-214313">
              <a:spcBef>
                <a:spcPts val="1000"/>
              </a:spcBef>
              <a:buFont typeface="Arial" panose="020B0604020202020204" pitchFamily="34" charset="0"/>
              <a:buChar char="•"/>
            </a:pPr>
            <a:r>
              <a:rPr lang="en-GB" sz="2000" dirty="0">
                <a:solidFill>
                  <a:srgbClr val="002060"/>
                </a:solidFill>
                <a:latin typeface="Arial" panose="020B0604020202020204" pitchFamily="34" charset="0"/>
                <a:cs typeface="Arial" panose="020B0604020202020204" pitchFamily="34" charset="0"/>
              </a:rPr>
              <a:t>Schools will want to adapt or redraft examples / scripts to suit their school and their own ethos. Schools are also free to take a different approach – the slides are intended to provide some suggestions</a:t>
            </a:r>
          </a:p>
          <a:p>
            <a:pPr marL="214313" indent="-214313">
              <a:spcBef>
                <a:spcPts val="1000"/>
              </a:spcBef>
              <a:buFont typeface="Arial" panose="020B0604020202020204" pitchFamily="34" charset="0"/>
              <a:buChar char="•"/>
            </a:pPr>
            <a:r>
              <a:rPr lang="en-GB" sz="2000" dirty="0">
                <a:solidFill>
                  <a:srgbClr val="002060"/>
                </a:solidFill>
                <a:latin typeface="Arial" panose="020B0604020202020204" pitchFamily="34" charset="0"/>
                <a:cs typeface="Arial" panose="020B0604020202020204" pitchFamily="34" charset="0"/>
              </a:rPr>
              <a:t>These implementation slides will be complemented by further materials and information to support schools – this</a:t>
            </a:r>
            <a:r>
              <a:rPr lang="en-GB" sz="2000" dirty="0">
                <a:solidFill>
                  <a:srgbClr val="FF0000"/>
                </a:solidFill>
                <a:latin typeface="Arial" panose="020B0604020202020204" pitchFamily="34" charset="0"/>
                <a:cs typeface="Arial" panose="020B0604020202020204" pitchFamily="34" charset="0"/>
              </a:rPr>
              <a:t> </a:t>
            </a:r>
            <a:r>
              <a:rPr lang="en-GB" sz="2000" dirty="0">
                <a:solidFill>
                  <a:srgbClr val="002060"/>
                </a:solidFill>
                <a:latin typeface="Arial" panose="020B0604020202020204" pitchFamily="34" charset="0"/>
                <a:cs typeface="Arial" panose="020B0604020202020204" pitchFamily="34" charset="0"/>
              </a:rPr>
              <a:t>is</a:t>
            </a:r>
            <a:r>
              <a:rPr lang="en-GB" sz="2000" dirty="0">
                <a:solidFill>
                  <a:srgbClr val="FF0000"/>
                </a:solidFill>
                <a:latin typeface="Arial" panose="020B0604020202020204" pitchFamily="34" charset="0"/>
                <a:cs typeface="Arial" panose="020B0604020202020204" pitchFamily="34" charset="0"/>
              </a:rPr>
              <a:t> </a:t>
            </a:r>
            <a:r>
              <a:rPr lang="en-GB" sz="2000" dirty="0">
                <a:solidFill>
                  <a:srgbClr val="002060"/>
                </a:solidFill>
                <a:latin typeface="Arial" panose="020B0604020202020204" pitchFamily="34" charset="0"/>
                <a:cs typeface="Arial" panose="020B0604020202020204" pitchFamily="34" charset="0"/>
              </a:rPr>
              <a:t>one strand of support</a:t>
            </a:r>
          </a:p>
        </p:txBody>
      </p:sp>
      <p:sp>
        <p:nvSpPr>
          <p:cNvPr id="5" name="TextBox 4">
            <a:extLst>
              <a:ext uri="{FF2B5EF4-FFF2-40B4-BE49-F238E27FC236}">
                <a16:creationId xmlns:a16="http://schemas.microsoft.com/office/drawing/2014/main" id="{3FAB3115-21C6-45E0-8946-37C9D1B14EC4}"/>
              </a:ext>
            </a:extLst>
          </p:cNvPr>
          <p:cNvSpPr txBox="1"/>
          <p:nvPr/>
        </p:nvSpPr>
        <p:spPr>
          <a:xfrm>
            <a:off x="0" y="-13647"/>
            <a:ext cx="9144000" cy="955343"/>
          </a:xfrm>
          <a:prstGeom prst="rect">
            <a:avLst/>
          </a:prstGeom>
          <a:solidFill>
            <a:srgbClr val="002060"/>
          </a:solidFill>
        </p:spPr>
        <p:txBody>
          <a:bodyPr wrap="square" rtlCol="0">
            <a:spAutoFit/>
          </a:bodyPr>
          <a:lstStyle/>
          <a:p>
            <a:endParaRPr lang="en-GB" dirty="0"/>
          </a:p>
        </p:txBody>
      </p:sp>
      <p:sp>
        <p:nvSpPr>
          <p:cNvPr id="6" name="Title 1">
            <a:extLst>
              <a:ext uri="{FF2B5EF4-FFF2-40B4-BE49-F238E27FC236}">
                <a16:creationId xmlns:a16="http://schemas.microsoft.com/office/drawing/2014/main" id="{021D07E8-3213-440C-9A77-82A337060FEA}"/>
              </a:ext>
            </a:extLst>
          </p:cNvPr>
          <p:cNvSpPr txBox="1">
            <a:spLocks/>
          </p:cNvSpPr>
          <p:nvPr/>
        </p:nvSpPr>
        <p:spPr>
          <a:xfrm>
            <a:off x="20414" y="-13647"/>
            <a:ext cx="8519791"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solidFill>
                  <a:schemeClr val="bg1"/>
                </a:solidFill>
                <a:latin typeface="Arial" panose="020B0604020202020204" pitchFamily="34" charset="0"/>
                <a:cs typeface="Arial" panose="020B0604020202020204" pitchFamily="34" charset="0"/>
              </a:rPr>
              <a:t>Statutory guidance and wider support</a:t>
            </a:r>
          </a:p>
        </p:txBody>
      </p:sp>
      <p:sp>
        <p:nvSpPr>
          <p:cNvPr id="2" name="Slide Number Placeholder 1">
            <a:extLst>
              <a:ext uri="{FF2B5EF4-FFF2-40B4-BE49-F238E27FC236}">
                <a16:creationId xmlns:a16="http://schemas.microsoft.com/office/drawing/2014/main" id="{25594EA8-EF5A-4214-AAF0-5713498AA6E9}"/>
              </a:ext>
            </a:extLst>
          </p:cNvPr>
          <p:cNvSpPr>
            <a:spLocks noGrp="1"/>
          </p:cNvSpPr>
          <p:nvPr>
            <p:ph type="sldNum" sz="quarter" idx="12"/>
          </p:nvPr>
        </p:nvSpPr>
        <p:spPr/>
        <p:txBody>
          <a:bodyPr/>
          <a:lstStyle/>
          <a:p>
            <a:fld id="{E6A2F77A-7467-4A1C-BBDB-FC8B9E623E45}" type="slidenum">
              <a:rPr lang="en-GB" smtClean="0"/>
              <a:t>2</a:t>
            </a:fld>
            <a:endParaRPr lang="en-GB" dirty="0"/>
          </a:p>
        </p:txBody>
      </p:sp>
    </p:spTree>
    <p:extLst>
      <p:ext uri="{BB962C8B-B14F-4D97-AF65-F5344CB8AC3E}">
        <p14:creationId xmlns:p14="http://schemas.microsoft.com/office/powerpoint/2010/main" val="3555652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84861"/>
            <a:ext cx="9103266" cy="5310319"/>
          </a:xfrm>
        </p:spPr>
        <p:txBody>
          <a:bodyPr>
            <a:normAutofit fontScale="92500" lnSpcReduction="20000"/>
          </a:bodyPr>
          <a:lstStyle/>
          <a:p>
            <a:pPr lvl="0">
              <a:lnSpc>
                <a:spcPct val="110000"/>
              </a:lnSpc>
            </a:pPr>
            <a:r>
              <a:rPr lang="en-GB" sz="2400" dirty="0">
                <a:solidFill>
                  <a:srgbClr val="002060"/>
                </a:solidFill>
                <a:latin typeface="Arial" panose="020B0604020202020204" pitchFamily="34" charset="0"/>
                <a:cs typeface="Arial" panose="020B0604020202020204" pitchFamily="34" charset="0"/>
              </a:rPr>
              <a:t>Statutory Guidance says </a:t>
            </a:r>
            <a:r>
              <a:rPr lang="en-GB" sz="2400" i="1" dirty="0">
                <a:solidFill>
                  <a:srgbClr val="002060"/>
                </a:solidFill>
                <a:latin typeface="Arial" panose="020B0604020202020204" pitchFamily="34" charset="0"/>
                <a:cs typeface="Arial" panose="020B0604020202020204" pitchFamily="34" charset="0"/>
              </a:rPr>
              <a:t>“schools should ensure that all of their teaching is sensitive and age appropriate in approach and content. At the point at which schools consider it appropriate to teach their pupils about LGBT, they should ensure that this content is fully integrated into their programmes of study for this area of the curriculum rather than delivered as a stand-alone unit or lesson. Schools are free to determine how they do this, and we expect all pupils to have been taught  LGBT content at a timely point as part of this area of the curriculum.”</a:t>
            </a:r>
          </a:p>
          <a:p>
            <a:pPr lvl="0">
              <a:lnSpc>
                <a:spcPct val="110000"/>
              </a:lnSpc>
            </a:pPr>
            <a:r>
              <a:rPr lang="en-GB" sz="2400" dirty="0">
                <a:solidFill>
                  <a:srgbClr val="002060"/>
                </a:solidFill>
                <a:latin typeface="Arial" panose="020B0604020202020204" pitchFamily="34" charset="0"/>
                <a:cs typeface="Arial" panose="020B0604020202020204" pitchFamily="34" charset="0"/>
              </a:rPr>
              <a:t>The statutory guidance states that all pupils should receive teaching on LGBT relationships during their school years. The guidance is clear that secondary schools should include LGBT content in their teaching</a:t>
            </a:r>
          </a:p>
          <a:p>
            <a:pPr lvl="0">
              <a:lnSpc>
                <a:spcPct val="110000"/>
              </a:lnSpc>
            </a:pPr>
            <a:r>
              <a:rPr lang="en-GB" sz="2400" dirty="0">
                <a:solidFill>
                  <a:srgbClr val="002060"/>
                </a:solidFill>
                <a:latin typeface="Arial" panose="020B0604020202020204" pitchFamily="34" charset="0"/>
                <a:cs typeface="Arial" panose="020B0604020202020204" pitchFamily="34" charset="0"/>
              </a:rPr>
              <a:t>Primary schools are enabled and strongly encouraged to cover LGBT content. This would be delivered, for example, through teaching about different types of family, including those with same sex parents</a:t>
            </a:r>
          </a:p>
          <a:p>
            <a:endParaRPr lang="en-GB" dirty="0"/>
          </a:p>
          <a:p>
            <a:endParaRPr lang="en-GB" dirty="0"/>
          </a:p>
        </p:txBody>
      </p:sp>
      <p:sp>
        <p:nvSpPr>
          <p:cNvPr id="4" name="TextBox 3">
            <a:extLst>
              <a:ext uri="{FF2B5EF4-FFF2-40B4-BE49-F238E27FC236}">
                <a16:creationId xmlns:a16="http://schemas.microsoft.com/office/drawing/2014/main" id="{B52E567F-3895-4DD1-843A-975954B6E349}"/>
              </a:ext>
            </a:extLst>
          </p:cNvPr>
          <p:cNvSpPr txBox="1"/>
          <p:nvPr/>
        </p:nvSpPr>
        <p:spPr>
          <a:xfrm>
            <a:off x="0" y="-2253"/>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6D5BD889-153A-4908-A6A2-CD860E083149}"/>
              </a:ext>
            </a:extLst>
          </p:cNvPr>
          <p:cNvSpPr txBox="1">
            <a:spLocks/>
          </p:cNvSpPr>
          <p:nvPr/>
        </p:nvSpPr>
        <p:spPr>
          <a:xfrm>
            <a:off x="40734" y="-2253"/>
            <a:ext cx="910326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LGBT inclusive</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B722C4C1-0AC7-4394-8F86-EBF73D5E6857}"/>
              </a:ext>
            </a:extLst>
          </p:cNvPr>
          <p:cNvSpPr>
            <a:spLocks noGrp="1"/>
          </p:cNvSpPr>
          <p:nvPr>
            <p:ph type="sldNum" sz="quarter" idx="12"/>
          </p:nvPr>
        </p:nvSpPr>
        <p:spPr/>
        <p:txBody>
          <a:bodyPr/>
          <a:lstStyle/>
          <a:p>
            <a:fld id="{E6A2F77A-7467-4A1C-BBDB-FC8B9E623E45}" type="slidenum">
              <a:rPr lang="en-GB" smtClean="0"/>
              <a:t>20</a:t>
            </a:fld>
            <a:endParaRPr lang="en-GB" dirty="0"/>
          </a:p>
        </p:txBody>
      </p:sp>
      <p:sp>
        <p:nvSpPr>
          <p:cNvPr id="7" name="TextBox 6">
            <a:extLst>
              <a:ext uri="{FF2B5EF4-FFF2-40B4-BE49-F238E27FC236}">
                <a16:creationId xmlns:a16="http://schemas.microsoft.com/office/drawing/2014/main" id="{C516A784-F586-405D-81EE-A2E8FDAB8418}"/>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3889751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3553"/>
            <a:ext cx="9105089" cy="5322598"/>
          </a:xfrm>
        </p:spPr>
        <p:txBody>
          <a:bodyPr>
            <a:normAutofit fontScale="92500" lnSpcReduction="10000"/>
          </a:bodyPr>
          <a:lstStyle/>
          <a:p>
            <a:pPr marL="0" indent="0">
              <a:lnSpc>
                <a:spcPct val="110000"/>
              </a:lnSpc>
              <a:buNone/>
            </a:pPr>
            <a:r>
              <a:rPr lang="en-GB" sz="2400" dirty="0">
                <a:solidFill>
                  <a:srgbClr val="002060"/>
                </a:solidFill>
                <a:latin typeface="Arial" panose="020B0604020202020204" pitchFamily="34" charset="0"/>
                <a:cs typeface="Arial" panose="020B0604020202020204" pitchFamily="34" charset="0"/>
              </a:rPr>
              <a:t>Primary schools often choose to teach this in the broader context of teaching about respect for all or family, e.g.</a:t>
            </a:r>
          </a:p>
          <a:p>
            <a:pPr>
              <a:lnSpc>
                <a:spcPct val="110000"/>
              </a:lnSpc>
            </a:pPr>
            <a:r>
              <a:rPr lang="en-GB" sz="2400" dirty="0">
                <a:solidFill>
                  <a:srgbClr val="002060"/>
                </a:solidFill>
                <a:latin typeface="Arial" panose="020B0604020202020204" pitchFamily="34" charset="0"/>
                <a:cs typeface="Arial" panose="020B0604020202020204" pitchFamily="34" charset="0"/>
              </a:rPr>
              <a:t>Families: diversity of family types to include LGBT families; marriage/civil partnership may be between two people of same sex under British law</a:t>
            </a:r>
          </a:p>
          <a:p>
            <a:pPr>
              <a:lnSpc>
                <a:spcPct val="110000"/>
              </a:lnSpc>
            </a:pPr>
            <a:r>
              <a:rPr lang="en-GB" sz="2400" dirty="0">
                <a:solidFill>
                  <a:srgbClr val="002060"/>
                </a:solidFill>
                <a:latin typeface="Arial" panose="020B0604020202020204" pitchFamily="34" charset="0"/>
                <a:cs typeface="Arial" panose="020B0604020202020204" pitchFamily="34" charset="0"/>
              </a:rPr>
              <a:t>Respectful relationships: that LGBT people (in school or more widely) may be subject to bullying or negative comments but that is wrong, how it might make them feel</a:t>
            </a:r>
            <a:endParaRPr lang="en-GB" sz="2400" strike="sngStrike" dirty="0">
              <a:solidFill>
                <a:srgbClr val="FF0000"/>
              </a:solidFill>
              <a:latin typeface="Arial" panose="020B0604020202020204" pitchFamily="34" charset="0"/>
              <a:cs typeface="Arial" panose="020B0604020202020204" pitchFamily="34" charset="0"/>
            </a:endParaRPr>
          </a:p>
          <a:p>
            <a:pPr>
              <a:lnSpc>
                <a:spcPct val="110000"/>
              </a:lnSpc>
            </a:pPr>
            <a:r>
              <a:rPr lang="en-GB" sz="2400" dirty="0">
                <a:solidFill>
                  <a:srgbClr val="002060"/>
                </a:solidFill>
                <a:latin typeface="Arial" panose="020B0604020202020204" pitchFamily="34" charset="0"/>
                <a:cs typeface="Arial" panose="020B0604020202020204" pitchFamily="34" charset="0"/>
              </a:rPr>
              <a:t>Online relationships: that negative or bullying comments about anyone, including LGBT people or families online are as damaging and wrong as in school or face to face</a:t>
            </a:r>
          </a:p>
          <a:p>
            <a:pPr marL="0" indent="0">
              <a:lnSpc>
                <a:spcPct val="110000"/>
              </a:lnSpc>
              <a:buNone/>
            </a:pPr>
            <a:r>
              <a:rPr lang="en-GB" sz="2400" dirty="0">
                <a:solidFill>
                  <a:srgbClr val="002060"/>
                </a:solidFill>
                <a:latin typeface="Arial" panose="020B0604020202020204" pitchFamily="34" charset="0"/>
                <a:cs typeface="Arial" panose="020B0604020202020204" pitchFamily="34" charset="0"/>
              </a:rPr>
              <a:t>Primary schools are enabled and strongly encouraged to cover LGBT content.</a:t>
            </a:r>
          </a:p>
          <a:p>
            <a:endParaRPr lang="en-GB" dirty="0"/>
          </a:p>
        </p:txBody>
      </p:sp>
      <p:sp>
        <p:nvSpPr>
          <p:cNvPr id="4" name="TextBox 3">
            <a:extLst>
              <a:ext uri="{FF2B5EF4-FFF2-40B4-BE49-F238E27FC236}">
                <a16:creationId xmlns:a16="http://schemas.microsoft.com/office/drawing/2014/main" id="{FF782B76-72D0-43CB-837A-F581C1C007E2}"/>
              </a:ext>
            </a:extLst>
          </p:cNvPr>
          <p:cNvSpPr txBox="1"/>
          <p:nvPr/>
        </p:nvSpPr>
        <p:spPr>
          <a:xfrm>
            <a:off x="0" y="-10204"/>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79191840-A375-4F71-B1C5-7526F04B87F4}"/>
              </a:ext>
            </a:extLst>
          </p:cNvPr>
          <p:cNvSpPr txBox="1">
            <a:spLocks/>
          </p:cNvSpPr>
          <p:nvPr/>
        </p:nvSpPr>
        <p:spPr>
          <a:xfrm>
            <a:off x="40734" y="-10204"/>
            <a:ext cx="9103266" cy="994172"/>
          </a:xfrm>
          <a:prstGeom prst="rect">
            <a:avLst/>
          </a:prstGeom>
        </p:spPr>
        <p:txBody>
          <a:bodyPr vert="horz" lIns="68580" tIns="34290" rIns="68580" bIns="3429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How some primary schools may approach this – some possible examples.</a:t>
            </a:r>
          </a:p>
        </p:txBody>
      </p:sp>
      <p:sp>
        <p:nvSpPr>
          <p:cNvPr id="2" name="Slide Number Placeholder 1">
            <a:extLst>
              <a:ext uri="{FF2B5EF4-FFF2-40B4-BE49-F238E27FC236}">
                <a16:creationId xmlns:a16="http://schemas.microsoft.com/office/drawing/2014/main" id="{A3B39A8A-5F1B-45A3-890C-108B877EB5FE}"/>
              </a:ext>
            </a:extLst>
          </p:cNvPr>
          <p:cNvSpPr>
            <a:spLocks noGrp="1"/>
          </p:cNvSpPr>
          <p:nvPr>
            <p:ph type="sldNum" sz="quarter" idx="12"/>
          </p:nvPr>
        </p:nvSpPr>
        <p:spPr/>
        <p:txBody>
          <a:bodyPr/>
          <a:lstStyle/>
          <a:p>
            <a:fld id="{E6A2F77A-7467-4A1C-BBDB-FC8B9E623E45}" type="slidenum">
              <a:rPr lang="en-GB" smtClean="0"/>
              <a:t>21</a:t>
            </a:fld>
            <a:endParaRPr lang="en-GB" dirty="0"/>
          </a:p>
        </p:txBody>
      </p:sp>
      <p:sp>
        <p:nvSpPr>
          <p:cNvPr id="7" name="TextBox 6">
            <a:extLst>
              <a:ext uri="{FF2B5EF4-FFF2-40B4-BE49-F238E27FC236}">
                <a16:creationId xmlns:a16="http://schemas.microsoft.com/office/drawing/2014/main" id="{F4407E7B-69B7-41AE-B88F-9D955B4B857D}"/>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3914627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8470"/>
            <a:ext cx="9109953" cy="3626114"/>
          </a:xfrm>
        </p:spPr>
        <p:txBody>
          <a:bodyPr>
            <a:noAutofit/>
          </a:bodyPr>
          <a:lstStyle/>
          <a:p>
            <a:r>
              <a:rPr lang="en-GB" sz="2000" dirty="0">
                <a:solidFill>
                  <a:srgbClr val="002060"/>
                </a:solidFill>
                <a:latin typeface="Arial" panose="020B0604020202020204" pitchFamily="34" charset="0"/>
                <a:cs typeface="Arial" panose="020B0604020202020204" pitchFamily="34" charset="0"/>
              </a:rPr>
              <a:t>Different family types which could include single parents, foster parents, grandparents and same-sex parents could feature in books from KS1 or early KS2.  Sometimes little discussion may be needed at this stage</a:t>
            </a:r>
          </a:p>
          <a:p>
            <a:r>
              <a:rPr lang="en-GB" sz="2000" dirty="0">
                <a:solidFill>
                  <a:srgbClr val="002060"/>
                </a:solidFill>
                <a:latin typeface="Arial" panose="020B0604020202020204" pitchFamily="34" charset="0"/>
                <a:cs typeface="Arial" panose="020B0604020202020204" pitchFamily="34" charset="0"/>
              </a:rPr>
              <a:t>Early discussions in KS1 or early KS2 about the impact of bullying or importance of respecting others could include examples of children in LGBT families</a:t>
            </a:r>
          </a:p>
          <a:p>
            <a:r>
              <a:rPr lang="en-GB" sz="2000" dirty="0">
                <a:solidFill>
                  <a:srgbClr val="002060"/>
                </a:solidFill>
                <a:latin typeface="Arial" panose="020B0604020202020204" pitchFamily="34" charset="0"/>
                <a:cs typeface="Arial" panose="020B0604020202020204" pitchFamily="34" charset="0"/>
              </a:rPr>
              <a:t>In KS2 pupils could be taught the basics of what marriage is, and be told that under British law people of the same sex may also marry and choose to live as a family</a:t>
            </a:r>
          </a:p>
          <a:p>
            <a:r>
              <a:rPr lang="en-GB" sz="2000" dirty="0">
                <a:solidFill>
                  <a:srgbClr val="002060"/>
                </a:solidFill>
                <a:latin typeface="Arial" panose="020B0604020202020204" pitchFamily="34" charset="0"/>
                <a:cs typeface="Arial" panose="020B0604020202020204" pitchFamily="34" charset="0"/>
              </a:rPr>
              <a:t>In KS2 pupils may be taught about stereotypes, and LGBT stereotypes may be included here, along with the damaging impact of thinking about or treating people as stereotypes</a:t>
            </a:r>
          </a:p>
          <a:p>
            <a:r>
              <a:rPr lang="en-GB" sz="2000" dirty="0">
                <a:solidFill>
                  <a:srgbClr val="002060"/>
                </a:solidFill>
                <a:latin typeface="Arial" panose="020B0604020202020204" pitchFamily="34" charset="0"/>
                <a:cs typeface="Arial" panose="020B0604020202020204" pitchFamily="34" charset="0"/>
              </a:rPr>
              <a:t>In KS2 pupils learn about online safety</a:t>
            </a:r>
            <a:r>
              <a:rPr lang="en-GB" sz="2000" dirty="0">
                <a:solidFill>
                  <a:schemeClr val="accent6"/>
                </a:solidFill>
                <a:latin typeface="Arial" panose="020B0604020202020204" pitchFamily="34" charset="0"/>
                <a:cs typeface="Arial" panose="020B0604020202020204" pitchFamily="34" charset="0"/>
              </a:rPr>
              <a:t>. </a:t>
            </a:r>
            <a:r>
              <a:rPr lang="en-GB" sz="2000" dirty="0">
                <a:solidFill>
                  <a:srgbClr val="002060"/>
                </a:solidFill>
                <a:latin typeface="Arial" panose="020B0604020202020204" pitchFamily="34" charset="0"/>
                <a:cs typeface="Arial" panose="020B0604020202020204" pitchFamily="34" charset="0"/>
              </a:rPr>
              <a:t>This includes how to behave online and how to report bad behaviour – this may include online harassment of people for actual or perceived sexuality or gender identity</a:t>
            </a:r>
          </a:p>
        </p:txBody>
      </p:sp>
      <p:sp>
        <p:nvSpPr>
          <p:cNvPr id="4" name="TextBox 3">
            <a:extLst>
              <a:ext uri="{FF2B5EF4-FFF2-40B4-BE49-F238E27FC236}">
                <a16:creationId xmlns:a16="http://schemas.microsoft.com/office/drawing/2014/main" id="{966D20CD-90DD-4AA7-8BD7-50691808FBA2}"/>
              </a:ext>
            </a:extLst>
          </p:cNvPr>
          <p:cNvSpPr txBox="1"/>
          <p:nvPr/>
        </p:nvSpPr>
        <p:spPr>
          <a:xfrm>
            <a:off x="0" y="-10204"/>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0B02762E-02BE-496B-B774-188443928B3E}"/>
              </a:ext>
            </a:extLst>
          </p:cNvPr>
          <p:cNvSpPr txBox="1">
            <a:spLocks/>
          </p:cNvSpPr>
          <p:nvPr/>
        </p:nvSpPr>
        <p:spPr>
          <a:xfrm>
            <a:off x="40734" y="-10204"/>
            <a:ext cx="9103266" cy="994172"/>
          </a:xfrm>
          <a:prstGeom prst="rect">
            <a:avLst/>
          </a:prstGeom>
        </p:spPr>
        <p:txBody>
          <a:bodyPr vert="horz" lIns="68580" tIns="34290" rIns="68580" bIns="3429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How some primary schools may approach this – some possible examples.</a:t>
            </a:r>
          </a:p>
        </p:txBody>
      </p:sp>
      <p:sp>
        <p:nvSpPr>
          <p:cNvPr id="2" name="Slide Number Placeholder 1">
            <a:extLst>
              <a:ext uri="{FF2B5EF4-FFF2-40B4-BE49-F238E27FC236}">
                <a16:creationId xmlns:a16="http://schemas.microsoft.com/office/drawing/2014/main" id="{13358660-56E5-4F6C-92F8-F81BBB5D1F37}"/>
              </a:ext>
            </a:extLst>
          </p:cNvPr>
          <p:cNvSpPr>
            <a:spLocks noGrp="1"/>
          </p:cNvSpPr>
          <p:nvPr>
            <p:ph type="sldNum" sz="quarter" idx="12"/>
          </p:nvPr>
        </p:nvSpPr>
        <p:spPr/>
        <p:txBody>
          <a:bodyPr/>
          <a:lstStyle/>
          <a:p>
            <a:fld id="{E6A2F77A-7467-4A1C-BBDB-FC8B9E623E45}" type="slidenum">
              <a:rPr lang="en-GB" smtClean="0"/>
              <a:t>22</a:t>
            </a:fld>
            <a:endParaRPr lang="en-GB" dirty="0"/>
          </a:p>
        </p:txBody>
      </p:sp>
      <p:sp>
        <p:nvSpPr>
          <p:cNvPr id="7" name="TextBox 6">
            <a:extLst>
              <a:ext uri="{FF2B5EF4-FFF2-40B4-BE49-F238E27FC236}">
                <a16:creationId xmlns:a16="http://schemas.microsoft.com/office/drawing/2014/main" id="{8DAB5407-38E7-4B6F-83DB-0678CE166AF7}"/>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1102524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84296"/>
            <a:ext cx="9144000" cy="4912706"/>
          </a:xfrm>
        </p:spPr>
        <p:txBody>
          <a:bodyPr>
            <a:normAutofit lnSpcReduction="10000"/>
          </a:bodyPr>
          <a:lstStyle/>
          <a:p>
            <a:pPr>
              <a:lnSpc>
                <a:spcPct val="110000"/>
              </a:lnSpc>
            </a:pPr>
            <a:r>
              <a:rPr lang="en-GB" sz="2000" dirty="0">
                <a:solidFill>
                  <a:srgbClr val="002060"/>
                </a:solidFill>
                <a:latin typeface="Arial" panose="020B0604020202020204" pitchFamily="34" charset="0"/>
                <a:cs typeface="Arial" panose="020B0604020202020204" pitchFamily="34" charset="0"/>
              </a:rPr>
              <a:t>What is sensitive or likely to give parents or teachers cause for anxiety may vary according to the context of the school</a:t>
            </a:r>
          </a:p>
          <a:p>
            <a:pPr>
              <a:lnSpc>
                <a:spcPct val="110000"/>
              </a:lnSpc>
            </a:pPr>
            <a:r>
              <a:rPr lang="en-GB" sz="2000" dirty="0">
                <a:solidFill>
                  <a:srgbClr val="002060"/>
                </a:solidFill>
                <a:latin typeface="Arial" panose="020B0604020202020204" pitchFamily="34" charset="0"/>
                <a:cs typeface="Arial" panose="020B0604020202020204" pitchFamily="34" charset="0"/>
              </a:rPr>
              <a:t>In all schools by law, the religious background of all pupils must be taken into account when planning teaching of Relationships Education</a:t>
            </a:r>
          </a:p>
          <a:p>
            <a:pPr>
              <a:lnSpc>
                <a:spcPct val="110000"/>
              </a:lnSpc>
            </a:pPr>
            <a:r>
              <a:rPr lang="en-GB" sz="2000" dirty="0">
                <a:solidFill>
                  <a:srgbClr val="002060"/>
                </a:solidFill>
                <a:latin typeface="Arial" panose="020B0604020202020204" pitchFamily="34" charset="0"/>
                <a:cs typeface="Arial" panose="020B0604020202020204" pitchFamily="34" charset="0"/>
              </a:rPr>
              <a:t>This doesn’t mean not teaching some issues but may mean particular care is taken over the framing of such issues, or additional time taken to ensure parents are clear about how issues are to be taught</a:t>
            </a:r>
          </a:p>
          <a:p>
            <a:pPr>
              <a:lnSpc>
                <a:spcPct val="110000"/>
              </a:lnSpc>
            </a:pPr>
            <a:r>
              <a:rPr lang="en-GB" sz="2000" dirty="0">
                <a:solidFill>
                  <a:srgbClr val="002060"/>
                </a:solidFill>
                <a:latin typeface="Arial" panose="020B0604020202020204" pitchFamily="34" charset="0"/>
                <a:cs typeface="Arial" panose="020B0604020202020204" pitchFamily="34" charset="0"/>
              </a:rPr>
              <a:t>In some cases sharing and explaining teaching materials may be a good strategy; sometimes a sample teacher script may be used to give teachers and parents confidence in an approach on a specific topic</a:t>
            </a:r>
          </a:p>
          <a:p>
            <a:pPr>
              <a:lnSpc>
                <a:spcPct val="110000"/>
              </a:lnSpc>
            </a:pPr>
            <a:r>
              <a:rPr lang="en-GB" sz="2000" dirty="0">
                <a:solidFill>
                  <a:srgbClr val="002060"/>
                </a:solidFill>
                <a:latin typeface="Arial" panose="020B0604020202020204" pitchFamily="34" charset="0"/>
                <a:cs typeface="Arial" panose="020B0604020202020204" pitchFamily="34" charset="0"/>
              </a:rPr>
              <a:t>Schools with a designated religious ethos may also teach their faith teachings or perspectives but should also ensure that they have regard to the statutory guidance – indeed any school is free to address faith perspectives</a:t>
            </a:r>
          </a:p>
          <a:p>
            <a:endParaRPr lang="en-GB" dirty="0"/>
          </a:p>
        </p:txBody>
      </p:sp>
      <p:sp>
        <p:nvSpPr>
          <p:cNvPr id="4" name="TextBox 3">
            <a:extLst>
              <a:ext uri="{FF2B5EF4-FFF2-40B4-BE49-F238E27FC236}">
                <a16:creationId xmlns:a16="http://schemas.microsoft.com/office/drawing/2014/main" id="{FA0ACB41-4810-4B41-8404-E26D3BE0454B}"/>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FC825966-4305-4716-B0C0-F8C80427325B}"/>
              </a:ext>
            </a:extLst>
          </p:cNvPr>
          <p:cNvSpPr txBox="1">
            <a:spLocks/>
          </p:cNvSpPr>
          <p:nvPr/>
        </p:nvSpPr>
        <p:spPr>
          <a:xfrm>
            <a:off x="40734" y="0"/>
            <a:ext cx="910326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Sensitive issues in particular contexts</a:t>
            </a:r>
          </a:p>
        </p:txBody>
      </p:sp>
      <p:sp>
        <p:nvSpPr>
          <p:cNvPr id="2" name="Slide Number Placeholder 1">
            <a:extLst>
              <a:ext uri="{FF2B5EF4-FFF2-40B4-BE49-F238E27FC236}">
                <a16:creationId xmlns:a16="http://schemas.microsoft.com/office/drawing/2014/main" id="{C0D2BDC4-34BF-4632-8870-132723738CEA}"/>
              </a:ext>
            </a:extLst>
          </p:cNvPr>
          <p:cNvSpPr>
            <a:spLocks noGrp="1"/>
          </p:cNvSpPr>
          <p:nvPr>
            <p:ph type="sldNum" sz="quarter" idx="12"/>
          </p:nvPr>
        </p:nvSpPr>
        <p:spPr/>
        <p:txBody>
          <a:bodyPr/>
          <a:lstStyle/>
          <a:p>
            <a:fld id="{E6A2F77A-7467-4A1C-BBDB-FC8B9E623E45}" type="slidenum">
              <a:rPr lang="en-GB" smtClean="0"/>
              <a:t>23</a:t>
            </a:fld>
            <a:endParaRPr lang="en-GB" dirty="0"/>
          </a:p>
        </p:txBody>
      </p:sp>
      <p:sp>
        <p:nvSpPr>
          <p:cNvPr id="7" name="TextBox 6">
            <a:extLst>
              <a:ext uri="{FF2B5EF4-FFF2-40B4-BE49-F238E27FC236}">
                <a16:creationId xmlns:a16="http://schemas.microsoft.com/office/drawing/2014/main" id="{DF30ABF2-7FED-436C-B436-866D3E363A03}"/>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913923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21" y="1189791"/>
            <a:ext cx="8983492" cy="994172"/>
          </a:xfrm>
        </p:spPr>
        <p:txBody>
          <a:bodyPr>
            <a:noAutofit/>
          </a:bodyPr>
          <a:lstStyle/>
          <a:p>
            <a:r>
              <a:rPr lang="en-GB" sz="2000" dirty="0">
                <a:solidFill>
                  <a:srgbClr val="002060"/>
                </a:solidFill>
                <a:latin typeface="Arial" panose="020B0604020202020204" pitchFamily="34" charset="0"/>
                <a:cs typeface="Arial" panose="020B0604020202020204" pitchFamily="34" charset="0"/>
              </a:rPr>
              <a:t>An exemplar ‘script’ can be a helpful tool for teachers to rehearse how they will deliver a topic – create your own exemplars as a team to suit your school and ethos</a:t>
            </a:r>
          </a:p>
        </p:txBody>
      </p:sp>
      <p:sp>
        <p:nvSpPr>
          <p:cNvPr id="3" name="Content Placeholder 2"/>
          <p:cNvSpPr>
            <a:spLocks noGrp="1"/>
          </p:cNvSpPr>
          <p:nvPr>
            <p:ph idx="1"/>
          </p:nvPr>
        </p:nvSpPr>
        <p:spPr>
          <a:xfrm>
            <a:off x="100621" y="2447437"/>
            <a:ext cx="8983491" cy="3792773"/>
          </a:xfrm>
        </p:spPr>
        <p:txBody>
          <a:bodyPr>
            <a:normAutofit/>
          </a:bodyPr>
          <a:lstStyle/>
          <a:p>
            <a:pPr marL="0" indent="0">
              <a:buNone/>
            </a:pPr>
            <a:r>
              <a:rPr lang="en-GB" sz="2000" dirty="0">
                <a:solidFill>
                  <a:srgbClr val="002060"/>
                </a:solidFill>
                <a:latin typeface="Arial" panose="020B0604020202020204" pitchFamily="34" charset="0"/>
                <a:cs typeface="Arial" panose="020B0604020202020204" pitchFamily="34" charset="0"/>
              </a:rPr>
              <a:t>Example ‘script’ on puberty: </a:t>
            </a:r>
          </a:p>
          <a:p>
            <a:pPr marL="0" indent="0">
              <a:buNone/>
            </a:pPr>
            <a:r>
              <a:rPr lang="en-GB" sz="2000" i="1" dirty="0">
                <a:solidFill>
                  <a:srgbClr val="002060"/>
                </a:solidFill>
                <a:latin typeface="Arial" panose="020B0604020202020204" pitchFamily="34" charset="0"/>
                <a:cs typeface="Arial" panose="020B0604020202020204" pitchFamily="34" charset="0"/>
              </a:rPr>
              <a:t>“As you start to grow up, your body starts to change (physical changes) and your feelings start to change (emotional changes). This is called puberty. Different people start puberty at different ages, and it can take some time for all these changes to happen. The age at which you start puberty is not important and has nothing to do with the kind of adult you will become. It is ok to have questions or worries about puberty and you can talk about anything that is on your mind with a teacher, parent or with other trusted grown-ups.”</a:t>
            </a:r>
          </a:p>
          <a:p>
            <a:pPr marL="0" indent="0">
              <a:buNone/>
            </a:pPr>
            <a:endParaRPr lang="en-GB" dirty="0"/>
          </a:p>
        </p:txBody>
      </p:sp>
      <p:sp>
        <p:nvSpPr>
          <p:cNvPr id="4" name="TextBox 3">
            <a:extLst>
              <a:ext uri="{FF2B5EF4-FFF2-40B4-BE49-F238E27FC236}">
                <a16:creationId xmlns:a16="http://schemas.microsoft.com/office/drawing/2014/main" id="{3C37CF35-1DEB-43F6-9B10-CFE0BF2B87EB}"/>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AABD42A5-BACE-4AE3-83E6-36B3A8A0E0E8}"/>
              </a:ext>
            </a:extLst>
          </p:cNvPr>
          <p:cNvSpPr txBox="1">
            <a:spLocks/>
          </p:cNvSpPr>
          <p:nvPr/>
        </p:nvSpPr>
        <p:spPr>
          <a:xfrm>
            <a:off x="40734" y="0"/>
            <a:ext cx="910326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Developing exemplars</a:t>
            </a:r>
            <a:endParaRPr lang="en-US" sz="3300" b="1" dirty="0">
              <a:solidFill>
                <a:schemeClr val="bg1"/>
              </a:solidFill>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2E1EBA2F-4B52-4B85-958A-5009EA1E77E7}"/>
              </a:ext>
            </a:extLst>
          </p:cNvPr>
          <p:cNvSpPr>
            <a:spLocks noGrp="1"/>
          </p:cNvSpPr>
          <p:nvPr>
            <p:ph type="sldNum" sz="quarter" idx="12"/>
          </p:nvPr>
        </p:nvSpPr>
        <p:spPr/>
        <p:txBody>
          <a:bodyPr/>
          <a:lstStyle/>
          <a:p>
            <a:fld id="{E6A2F77A-7467-4A1C-BBDB-FC8B9E623E45}" type="slidenum">
              <a:rPr lang="en-GB" smtClean="0"/>
              <a:t>24</a:t>
            </a:fld>
            <a:endParaRPr lang="en-GB" dirty="0"/>
          </a:p>
        </p:txBody>
      </p:sp>
      <p:sp>
        <p:nvSpPr>
          <p:cNvPr id="8" name="TextBox 7">
            <a:extLst>
              <a:ext uri="{FF2B5EF4-FFF2-40B4-BE49-F238E27FC236}">
                <a16:creationId xmlns:a16="http://schemas.microsoft.com/office/drawing/2014/main" id="{ED8A8D5C-AE67-4435-AEEA-853F711D875A}"/>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3713528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6" y="994172"/>
            <a:ext cx="9017540" cy="994172"/>
          </a:xfrm>
        </p:spPr>
        <p:txBody>
          <a:bodyPr>
            <a:noAutofit/>
          </a:bodyPr>
          <a:lstStyle/>
          <a:p>
            <a:r>
              <a:rPr lang="en-GB" sz="2000" dirty="0">
                <a:solidFill>
                  <a:srgbClr val="002060"/>
                </a:solidFill>
                <a:latin typeface="Arial" panose="020B0604020202020204" pitchFamily="34" charset="0"/>
                <a:cs typeface="Arial" panose="020B0604020202020204" pitchFamily="34" charset="0"/>
              </a:rPr>
              <a:t>An exemplar ‘script’ on a sensitive issue in one context – create your own exemplars as a team to suit your school and ethos</a:t>
            </a:r>
          </a:p>
        </p:txBody>
      </p:sp>
      <p:sp>
        <p:nvSpPr>
          <p:cNvPr id="3" name="Content Placeholder 2"/>
          <p:cNvSpPr>
            <a:spLocks noGrp="1"/>
          </p:cNvSpPr>
          <p:nvPr>
            <p:ph idx="1"/>
          </p:nvPr>
        </p:nvSpPr>
        <p:spPr>
          <a:xfrm>
            <a:off x="95454" y="2027173"/>
            <a:ext cx="9017539" cy="4368007"/>
          </a:xfrm>
        </p:spPr>
        <p:txBody>
          <a:bodyPr>
            <a:normAutofit fontScale="85000" lnSpcReduction="20000"/>
          </a:bodyPr>
          <a:lstStyle/>
          <a:p>
            <a:pPr marL="0" indent="0">
              <a:lnSpc>
                <a:spcPct val="120000"/>
              </a:lnSpc>
              <a:buNone/>
            </a:pPr>
            <a:r>
              <a:rPr lang="en-GB" sz="2400" dirty="0">
                <a:solidFill>
                  <a:srgbClr val="002060"/>
                </a:solidFill>
                <a:latin typeface="Arial" panose="020B0604020202020204" pitchFamily="34" charset="0"/>
                <a:cs typeface="Arial" panose="020B0604020202020204" pitchFamily="34" charset="0"/>
              </a:rPr>
              <a:t>Example ‘script’ on LGBT and religious backgrounds: </a:t>
            </a:r>
          </a:p>
          <a:p>
            <a:pPr marL="0" indent="0">
              <a:lnSpc>
                <a:spcPct val="120000"/>
              </a:lnSpc>
              <a:buNone/>
            </a:pPr>
            <a:r>
              <a:rPr lang="en-GB" sz="2400" i="1" dirty="0">
                <a:solidFill>
                  <a:srgbClr val="002060"/>
                </a:solidFill>
                <a:latin typeface="Arial" panose="020B0604020202020204" pitchFamily="34" charset="0"/>
                <a:cs typeface="Arial" panose="020B0604020202020204" pitchFamily="34" charset="0"/>
              </a:rPr>
              <a:t>“The majority of people who follow the teachings of (religion) may choose to live in families consisting of a man, woman and children.  Some religious people will see this as a preferred way of living.  The law in this country allows and respects the right of people to live in families such as this.  However, the law also gives people the right to live in other families. You may come across families where two men or two women have chosen to live together or marry and bring up children together. That family is also allowed under the law in this country and we respect the rights of people to live in different families.”</a:t>
            </a:r>
          </a:p>
          <a:p>
            <a:pPr marL="0" indent="0">
              <a:lnSpc>
                <a:spcPct val="120000"/>
              </a:lnSpc>
              <a:buNone/>
            </a:pPr>
            <a:r>
              <a:rPr lang="en-GB" sz="2400" i="1" dirty="0">
                <a:solidFill>
                  <a:srgbClr val="002060"/>
                </a:solidFill>
                <a:latin typeface="Arial" panose="020B0604020202020204" pitchFamily="34" charset="0"/>
                <a:cs typeface="Arial" panose="020B0604020202020204" pitchFamily="34" charset="0"/>
              </a:rPr>
              <a:t>“If we meet children who live in different sorts of families to those we are familiar with, it is wrong to say bad things about them or to bully them.  Like their parents and their families, they are entitled to the same respect as everyone else.”</a:t>
            </a:r>
          </a:p>
          <a:p>
            <a:endParaRPr lang="en-GB" sz="2000" dirty="0"/>
          </a:p>
        </p:txBody>
      </p:sp>
      <p:sp>
        <p:nvSpPr>
          <p:cNvPr id="4" name="TextBox 3">
            <a:extLst>
              <a:ext uri="{FF2B5EF4-FFF2-40B4-BE49-F238E27FC236}">
                <a16:creationId xmlns:a16="http://schemas.microsoft.com/office/drawing/2014/main" id="{3C37CF35-1DEB-43F6-9B10-CFE0BF2B87EB}"/>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AABD42A5-BACE-4AE3-83E6-36B3A8A0E0E8}"/>
              </a:ext>
            </a:extLst>
          </p:cNvPr>
          <p:cNvSpPr txBox="1">
            <a:spLocks/>
          </p:cNvSpPr>
          <p:nvPr/>
        </p:nvSpPr>
        <p:spPr>
          <a:xfrm>
            <a:off x="40734" y="0"/>
            <a:ext cx="910326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Developing exemplars</a:t>
            </a:r>
            <a:endParaRPr lang="en-US" sz="3300" b="1" dirty="0">
              <a:solidFill>
                <a:schemeClr val="bg1"/>
              </a:solidFill>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9F61D038-8D3F-4766-AB9D-586819867916}"/>
              </a:ext>
            </a:extLst>
          </p:cNvPr>
          <p:cNvSpPr>
            <a:spLocks noGrp="1"/>
          </p:cNvSpPr>
          <p:nvPr>
            <p:ph type="sldNum" sz="quarter" idx="12"/>
          </p:nvPr>
        </p:nvSpPr>
        <p:spPr/>
        <p:txBody>
          <a:bodyPr/>
          <a:lstStyle/>
          <a:p>
            <a:fld id="{E6A2F77A-7467-4A1C-BBDB-FC8B9E623E45}" type="slidenum">
              <a:rPr lang="en-GB" smtClean="0"/>
              <a:t>25</a:t>
            </a:fld>
            <a:endParaRPr lang="en-GB" dirty="0"/>
          </a:p>
        </p:txBody>
      </p:sp>
      <p:sp>
        <p:nvSpPr>
          <p:cNvPr id="8" name="TextBox 7">
            <a:extLst>
              <a:ext uri="{FF2B5EF4-FFF2-40B4-BE49-F238E27FC236}">
                <a16:creationId xmlns:a16="http://schemas.microsoft.com/office/drawing/2014/main" id="{1498BC11-5050-49F7-A338-1177DEEE04CB}"/>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1514333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93605"/>
            <a:ext cx="9144000" cy="4351338"/>
          </a:xfrm>
        </p:spPr>
        <p:txBody>
          <a:bodyPr>
            <a:noAutofit/>
          </a:bodyPr>
          <a:lstStyle/>
          <a:p>
            <a:pPr hangingPunct="0"/>
            <a:r>
              <a:rPr lang="en-GB" sz="1600" dirty="0">
                <a:solidFill>
                  <a:srgbClr val="002060"/>
                </a:solidFill>
                <a:latin typeface="Arial" panose="020B0604020202020204" pitchFamily="34" charset="0"/>
                <a:cs typeface="Arial" panose="020B0604020202020204" pitchFamily="34" charset="0"/>
              </a:rPr>
              <a:t>Schools are required to comply with relevant requirements of the Equality Act 2010. Chapter 1 of Part 6 of the Act applies to schools. As an example, Part 6 of the Act makes it unlawful for a school to discriminate against, harass or victimise a pupil or potential pupil in relation to admissions or in how the school is run</a:t>
            </a:r>
          </a:p>
          <a:p>
            <a:r>
              <a:rPr lang="en-GB" sz="1600" dirty="0">
                <a:solidFill>
                  <a:srgbClr val="002060"/>
                </a:solidFill>
                <a:latin typeface="Arial" panose="020B0604020202020204" pitchFamily="34" charset="0"/>
                <a:cs typeface="Arial" panose="020B0604020202020204" pitchFamily="34" charset="0"/>
              </a:rPr>
              <a:t>The content of the school curriculum is exempt from the duties imposed on schools by Part 6 of the Equality Act. Excluding the content of the curriculum ensures that schools are free to include a full range of issues, ideas and materials in their syllabus, and to expose pupils to thoughts and ideas of all kinds, however challenging or controversial, without fear of legal challenge based on a protected characteristic </a:t>
            </a:r>
          </a:p>
          <a:p>
            <a:r>
              <a:rPr lang="en-GB" sz="1600" dirty="0">
                <a:solidFill>
                  <a:srgbClr val="002060"/>
                </a:solidFill>
                <a:latin typeface="Arial" panose="020B0604020202020204" pitchFamily="34" charset="0"/>
                <a:cs typeface="Arial" panose="020B0604020202020204" pitchFamily="34" charset="0"/>
              </a:rPr>
              <a:t>State-funded schools are required, in discharging their functions, to have </a:t>
            </a:r>
            <a:r>
              <a:rPr lang="en-GB" sz="1600" u="sng" dirty="0">
                <a:solidFill>
                  <a:srgbClr val="002060"/>
                </a:solidFill>
                <a:latin typeface="Arial" panose="020B0604020202020204" pitchFamily="34" charset="0"/>
                <a:cs typeface="Arial" panose="020B0604020202020204" pitchFamily="34" charset="0"/>
              </a:rPr>
              <a:t>due regard to the need to</a:t>
            </a:r>
            <a:r>
              <a:rPr lang="en-GB" sz="1600" dirty="0">
                <a:solidFill>
                  <a:srgbClr val="002060"/>
                </a:solidFill>
                <a:latin typeface="Arial" panose="020B0604020202020204" pitchFamily="34" charset="0"/>
                <a:cs typeface="Arial" panose="020B0604020202020204" pitchFamily="34" charset="0"/>
              </a:rPr>
              <a:t>:</a:t>
            </a:r>
          </a:p>
          <a:p>
            <a:pPr lvl="1"/>
            <a:r>
              <a:rPr lang="en-GB" sz="1600" dirty="0">
                <a:solidFill>
                  <a:srgbClr val="002060"/>
                </a:solidFill>
                <a:latin typeface="Arial" panose="020B0604020202020204" pitchFamily="34" charset="0"/>
                <a:cs typeface="Arial" panose="020B0604020202020204" pitchFamily="34" charset="0"/>
              </a:rPr>
              <a:t>eliminate discrimination, harassment, victimisation and any other conduct that is prohibited by or under the Act; and</a:t>
            </a:r>
          </a:p>
          <a:p>
            <a:pPr lvl="1"/>
            <a:r>
              <a:rPr lang="en-GB" sz="1600" dirty="0">
                <a:solidFill>
                  <a:srgbClr val="002060"/>
                </a:solidFill>
                <a:latin typeface="Arial" panose="020B0604020202020204" pitchFamily="34" charset="0"/>
                <a:cs typeface="Arial" panose="020B0604020202020204" pitchFamily="34" charset="0"/>
              </a:rPr>
              <a:t>advance equality of opportunity and foster good relations between persons who share a relevant protected characteristic and persons who do not share it. </a:t>
            </a:r>
          </a:p>
          <a:p>
            <a:r>
              <a:rPr lang="en-GB" sz="1600" dirty="0">
                <a:solidFill>
                  <a:srgbClr val="002060"/>
                </a:solidFill>
                <a:latin typeface="Arial" panose="020B0604020202020204" pitchFamily="34" charset="0"/>
                <a:cs typeface="Arial" panose="020B0604020202020204" pitchFamily="34" charset="0"/>
              </a:rPr>
              <a:t>Relevant protected characteristics are age, disability, gender reassignment, pregnancy and maternity, race, religion or belief, sex and sexual orientation</a:t>
            </a:r>
          </a:p>
          <a:p>
            <a:r>
              <a:rPr lang="en-GB" sz="1600" dirty="0">
                <a:solidFill>
                  <a:srgbClr val="002060"/>
                </a:solidFill>
                <a:latin typeface="Arial" panose="020B0604020202020204" pitchFamily="34" charset="0"/>
                <a:cs typeface="Arial" panose="020B0604020202020204" pitchFamily="34" charset="0"/>
              </a:rPr>
              <a:t>Whilst this does not mean that schools are required to teach about the Equality Act or the protected characteristics, they many choose to do so in teaching their pupils about respect for difference and in the context of other requirements, such as promoting fundamental British values and the spiritual, moral, social and cultural development of pupils</a:t>
            </a:r>
          </a:p>
        </p:txBody>
      </p:sp>
      <p:sp>
        <p:nvSpPr>
          <p:cNvPr id="8" name="TextBox 7">
            <a:extLst>
              <a:ext uri="{FF2B5EF4-FFF2-40B4-BE49-F238E27FC236}">
                <a16:creationId xmlns:a16="http://schemas.microsoft.com/office/drawing/2014/main" id="{2A217349-440B-40B0-8D81-1E5AAE81149A}"/>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9" name="Title 1">
            <a:extLst>
              <a:ext uri="{FF2B5EF4-FFF2-40B4-BE49-F238E27FC236}">
                <a16:creationId xmlns:a16="http://schemas.microsoft.com/office/drawing/2014/main" id="{4F4A3EF2-6984-4718-A5AD-BEDDD6C2BE38}"/>
              </a:ext>
            </a:extLst>
          </p:cNvPr>
          <p:cNvSpPr txBox="1">
            <a:spLocks/>
          </p:cNvSpPr>
          <p:nvPr/>
        </p:nvSpPr>
        <p:spPr>
          <a:xfrm>
            <a:off x="40734" y="0"/>
            <a:ext cx="9103266" cy="994172"/>
          </a:xfrm>
          <a:prstGeom prst="rect">
            <a:avLst/>
          </a:prstGeom>
        </p:spPr>
        <p:txBody>
          <a:bodyPr vert="horz" lIns="68580" tIns="34290" rIns="68580" bIns="3429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How does the Equality Act and PSED impact on Relationships/Health Education?</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497A7A96-CAAA-4CF2-B198-00C65FD97EC2}"/>
              </a:ext>
            </a:extLst>
          </p:cNvPr>
          <p:cNvSpPr>
            <a:spLocks noGrp="1"/>
          </p:cNvSpPr>
          <p:nvPr>
            <p:ph type="sldNum" sz="quarter" idx="12"/>
          </p:nvPr>
        </p:nvSpPr>
        <p:spPr/>
        <p:txBody>
          <a:bodyPr/>
          <a:lstStyle/>
          <a:p>
            <a:fld id="{E6A2F77A-7467-4A1C-BBDB-FC8B9E623E45}" type="slidenum">
              <a:rPr lang="en-GB" smtClean="0"/>
              <a:t>26</a:t>
            </a:fld>
            <a:endParaRPr lang="en-GB" dirty="0"/>
          </a:p>
        </p:txBody>
      </p:sp>
      <p:sp>
        <p:nvSpPr>
          <p:cNvPr id="7" name="TextBox 6">
            <a:extLst>
              <a:ext uri="{FF2B5EF4-FFF2-40B4-BE49-F238E27FC236}">
                <a16:creationId xmlns:a16="http://schemas.microsoft.com/office/drawing/2014/main" id="{C9CDF6AE-44EE-48DF-862F-AFE21A55D092}"/>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1156881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107743"/>
            <a:ext cx="9095362" cy="5008745"/>
          </a:xfrm>
        </p:spPr>
        <p:txBody>
          <a:bodyPr>
            <a:noAutofit/>
          </a:bodyPr>
          <a:lstStyle/>
          <a:p>
            <a:pPr lvl="0"/>
            <a:r>
              <a:rPr lang="en-GB" sz="1800" dirty="0">
                <a:solidFill>
                  <a:srgbClr val="002060"/>
                </a:solidFill>
                <a:latin typeface="Arial" panose="020B0604020202020204" pitchFamily="34" charset="0"/>
                <a:cs typeface="Arial" panose="020B0604020202020204" pitchFamily="34" charset="0"/>
              </a:rPr>
              <a:t>Section 149 of the Equality Act sets out the public sector equality duty, which applies to all state funded schools. In summary, the PSED requires such schools, in their decision-making, to have due regard to the need to:</a:t>
            </a:r>
          </a:p>
          <a:p>
            <a:pPr lvl="1"/>
            <a:r>
              <a:rPr lang="en-GB" sz="1800" dirty="0">
                <a:solidFill>
                  <a:srgbClr val="002060"/>
                </a:solidFill>
                <a:latin typeface="Arial" panose="020B0604020202020204" pitchFamily="34" charset="0"/>
                <a:cs typeface="Arial" panose="020B0604020202020204" pitchFamily="34" charset="0"/>
              </a:rPr>
              <a:t>Eliminate discrimination, harassment, victimisation and any other conduct that is prohibited by or under the Equality Act</a:t>
            </a:r>
          </a:p>
          <a:p>
            <a:pPr lvl="1"/>
            <a:r>
              <a:rPr lang="en-GB" sz="1800" dirty="0">
                <a:solidFill>
                  <a:srgbClr val="002060"/>
                </a:solidFill>
                <a:latin typeface="Arial" panose="020B0604020202020204" pitchFamily="34" charset="0"/>
                <a:cs typeface="Arial" panose="020B0604020202020204" pitchFamily="34" charset="0"/>
              </a:rPr>
              <a:t>Advance equality of opportunity between people who share a relevant protected characteristic and those who do not</a:t>
            </a:r>
          </a:p>
          <a:p>
            <a:pPr lvl="1"/>
            <a:r>
              <a:rPr lang="en-GB" sz="1800" dirty="0">
                <a:solidFill>
                  <a:srgbClr val="002060"/>
                </a:solidFill>
                <a:latin typeface="Arial" panose="020B0604020202020204" pitchFamily="34" charset="0"/>
                <a:cs typeface="Arial" panose="020B0604020202020204" pitchFamily="34" charset="0"/>
              </a:rPr>
              <a:t>Foster good relations between people who share a relevant protected characteristic and those who do not</a:t>
            </a:r>
          </a:p>
          <a:p>
            <a:r>
              <a:rPr lang="en-GB" sz="1800" dirty="0">
                <a:solidFill>
                  <a:srgbClr val="002060"/>
                </a:solidFill>
                <a:latin typeface="Arial" panose="020B0604020202020204" pitchFamily="34" charset="0"/>
                <a:cs typeface="Arial" panose="020B0604020202020204" pitchFamily="34" charset="0"/>
              </a:rPr>
              <a:t>For the purposes of the second and third bullets, relevant protected characteristics are age; disability; gender reassignment; pregnancy and maternity; race; religion or belief; sex; sexual orientation</a:t>
            </a:r>
          </a:p>
          <a:p>
            <a:pPr marL="0" indent="0" algn="r">
              <a:buNone/>
            </a:pPr>
            <a:r>
              <a:rPr lang="en-GB" sz="1600" dirty="0">
                <a:solidFill>
                  <a:srgbClr val="002060"/>
                </a:solidFill>
                <a:latin typeface="Arial" panose="020B0604020202020204" pitchFamily="34" charset="0"/>
                <a:cs typeface="Arial" panose="020B0604020202020204" pitchFamily="34" charset="0"/>
              </a:rPr>
              <a:t>Please see the </a:t>
            </a:r>
            <a:r>
              <a:rPr lang="en-GB" sz="1600" u="sng" dirty="0">
                <a:solidFill>
                  <a:srgbClr val="00206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PSED,</a:t>
            </a:r>
            <a:r>
              <a:rPr lang="en-GB" sz="1600" dirty="0">
                <a:solidFill>
                  <a:srgbClr val="002060"/>
                </a:solidFill>
                <a:latin typeface="Arial" panose="020B0604020202020204" pitchFamily="34" charset="0"/>
                <a:cs typeface="Arial" panose="020B0604020202020204" pitchFamily="34" charset="0"/>
              </a:rPr>
              <a:t> for further detail as well as the guidance for schools,                             </a:t>
            </a:r>
            <a:r>
              <a:rPr lang="en-GB" sz="1600" u="sng" dirty="0">
                <a:solidFill>
                  <a:srgbClr val="00206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Public Sector Equality Duty Guidance for Schools in England </a:t>
            </a:r>
            <a:r>
              <a:rPr lang="en-GB" sz="1600" dirty="0">
                <a:solidFill>
                  <a:srgbClr val="002060"/>
                </a:solidFill>
                <a:latin typeface="Arial" panose="020B0604020202020204" pitchFamily="34" charset="0"/>
                <a:cs typeface="Arial" panose="020B0604020202020204" pitchFamily="34" charset="0"/>
              </a:rPr>
              <a:t>(2014)</a:t>
            </a:r>
            <a:endParaRPr lang="en-GB" dirty="0">
              <a:solidFill>
                <a:srgbClr val="002060"/>
              </a:solidFill>
              <a:latin typeface="Arial" panose="020B0604020202020204" pitchFamily="34" charset="0"/>
              <a:cs typeface="Arial" panose="020B0604020202020204" pitchFamily="34" charset="0"/>
            </a:endParaRPr>
          </a:p>
          <a:p>
            <a:pPr marL="0" indent="0" algn="r">
              <a:lnSpc>
                <a:spcPct val="100000"/>
              </a:lnSpc>
              <a:buNone/>
            </a:pPr>
            <a:endParaRPr lang="en-GB" sz="1200" dirty="0">
              <a:solidFill>
                <a:srgbClr val="002060"/>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2A217349-440B-40B0-8D81-1E5AAE81149A}"/>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9" name="Title 1">
            <a:extLst>
              <a:ext uri="{FF2B5EF4-FFF2-40B4-BE49-F238E27FC236}">
                <a16:creationId xmlns:a16="http://schemas.microsoft.com/office/drawing/2014/main" id="{4F4A3EF2-6984-4718-A5AD-BEDDD6C2BE38}"/>
              </a:ext>
            </a:extLst>
          </p:cNvPr>
          <p:cNvSpPr txBox="1">
            <a:spLocks/>
          </p:cNvSpPr>
          <p:nvPr/>
        </p:nvSpPr>
        <p:spPr>
          <a:xfrm>
            <a:off x="40734" y="0"/>
            <a:ext cx="9103266" cy="994172"/>
          </a:xfrm>
          <a:prstGeom prst="rect">
            <a:avLst/>
          </a:prstGeom>
        </p:spPr>
        <p:txBody>
          <a:bodyPr vert="horz" lIns="68580" tIns="34290" rIns="68580" bIns="3429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How does the Equality Act and PSED impact on Relationships/Health Education?</a:t>
            </a:r>
            <a:endParaRPr lang="en-US" sz="3300" b="1" dirty="0">
              <a:solidFill>
                <a:schemeClr val="bg1"/>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C0F8EF49-6D99-40F7-99EB-6A7E870EB068}"/>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914112" rIns="914112" bIns="91411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4D11D11E-A29A-48A2-ACDC-82A2DF55CFD8}"/>
              </a:ext>
            </a:extLst>
          </p:cNvPr>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914112" rIns="914112" bIns="91411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6" name="Slide Number Placeholder 5">
            <a:extLst>
              <a:ext uri="{FF2B5EF4-FFF2-40B4-BE49-F238E27FC236}">
                <a16:creationId xmlns:a16="http://schemas.microsoft.com/office/drawing/2014/main" id="{29B6F6A2-7075-465C-9034-619E67F619A8}"/>
              </a:ext>
            </a:extLst>
          </p:cNvPr>
          <p:cNvSpPr>
            <a:spLocks noGrp="1"/>
          </p:cNvSpPr>
          <p:nvPr>
            <p:ph type="sldNum" sz="quarter" idx="12"/>
          </p:nvPr>
        </p:nvSpPr>
        <p:spPr/>
        <p:txBody>
          <a:bodyPr/>
          <a:lstStyle/>
          <a:p>
            <a:fld id="{E6A2F77A-7467-4A1C-BBDB-FC8B9E623E45}" type="slidenum">
              <a:rPr lang="en-GB" smtClean="0"/>
              <a:t>27</a:t>
            </a:fld>
            <a:endParaRPr lang="en-GB" dirty="0"/>
          </a:p>
        </p:txBody>
      </p:sp>
      <p:sp>
        <p:nvSpPr>
          <p:cNvPr id="10" name="TextBox 9">
            <a:extLst>
              <a:ext uri="{FF2B5EF4-FFF2-40B4-BE49-F238E27FC236}">
                <a16:creationId xmlns:a16="http://schemas.microsoft.com/office/drawing/2014/main" id="{614FB161-4916-42B1-B73E-10E783492E10}"/>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2424826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34" y="1112148"/>
            <a:ext cx="9059492" cy="5426765"/>
          </a:xfrm>
        </p:spPr>
        <p:txBody>
          <a:bodyPr>
            <a:normAutofit/>
          </a:bodyPr>
          <a:lstStyle/>
          <a:p>
            <a:r>
              <a:rPr lang="en-GB" sz="2000" dirty="0">
                <a:solidFill>
                  <a:srgbClr val="002060"/>
                </a:solidFill>
                <a:latin typeface="Arial" panose="020B0604020202020204" pitchFamily="34" charset="0"/>
                <a:cs typeface="Arial" panose="020B0604020202020204" pitchFamily="34" charset="0"/>
              </a:rPr>
              <a:t>In developing content, emphasis should be on giving pupils a strong knowledge base about health</a:t>
            </a:r>
          </a:p>
          <a:p>
            <a:r>
              <a:rPr lang="en-GB" sz="2000" dirty="0">
                <a:solidFill>
                  <a:srgbClr val="002060"/>
                </a:solidFill>
                <a:latin typeface="Arial" panose="020B0604020202020204" pitchFamily="34" charset="0"/>
                <a:cs typeface="Arial" panose="020B0604020202020204" pitchFamily="34" charset="0"/>
              </a:rPr>
              <a:t>This will enable them to make good decisions for their own health now and in the future</a:t>
            </a:r>
          </a:p>
          <a:p>
            <a:r>
              <a:rPr lang="en-GB" sz="2000" dirty="0">
                <a:solidFill>
                  <a:srgbClr val="002060"/>
                </a:solidFill>
                <a:latin typeface="Arial" panose="020B0604020202020204" pitchFamily="34" charset="0"/>
                <a:cs typeface="Arial" panose="020B0604020202020204" pitchFamily="34" charset="0"/>
              </a:rPr>
              <a:t>This is more effective than simply telling them what decisions to make without the underpinning knowledge</a:t>
            </a:r>
          </a:p>
          <a:p>
            <a:r>
              <a:rPr lang="en-GB" sz="2000" dirty="0">
                <a:solidFill>
                  <a:srgbClr val="002060"/>
                </a:solidFill>
                <a:latin typeface="Arial" panose="020B0604020202020204" pitchFamily="34" charset="0"/>
                <a:cs typeface="Arial" panose="020B0604020202020204" pitchFamily="34" charset="0"/>
              </a:rPr>
              <a:t>Example 1 </a:t>
            </a:r>
            <a:r>
              <a:rPr lang="en-GB" sz="2000" u="sng" dirty="0">
                <a:solidFill>
                  <a:srgbClr val="002060"/>
                </a:solidFill>
                <a:latin typeface="Arial" panose="020B0604020202020204" pitchFamily="34" charset="0"/>
                <a:cs typeface="Arial" panose="020B0604020202020204" pitchFamily="34" charset="0"/>
              </a:rPr>
              <a:t>healthy eating</a:t>
            </a:r>
            <a:r>
              <a:rPr lang="en-GB" sz="2000" dirty="0">
                <a:solidFill>
                  <a:srgbClr val="002060"/>
                </a:solidFill>
                <a:latin typeface="Arial" panose="020B0604020202020204" pitchFamily="34" charset="0"/>
                <a:cs typeface="Arial" panose="020B0604020202020204" pitchFamily="34" charset="0"/>
              </a:rPr>
              <a:t>: what the physical impacts (e.g. on weight, organ function etc) of a poor diet is; nutritional values of different foods; how to plan for balanced and healthy meals</a:t>
            </a:r>
          </a:p>
          <a:p>
            <a:r>
              <a:rPr lang="en-GB" sz="2000" dirty="0">
                <a:solidFill>
                  <a:srgbClr val="002060"/>
                </a:solidFill>
                <a:latin typeface="Arial" panose="020B0604020202020204" pitchFamily="34" charset="0"/>
                <a:cs typeface="Arial" panose="020B0604020202020204" pitchFamily="34" charset="0"/>
              </a:rPr>
              <a:t>Example 2 </a:t>
            </a:r>
            <a:r>
              <a:rPr lang="en-GB" sz="2000" u="sng" dirty="0">
                <a:solidFill>
                  <a:srgbClr val="002060"/>
                </a:solidFill>
                <a:latin typeface="Arial" panose="020B0604020202020204" pitchFamily="34" charset="0"/>
                <a:cs typeface="Arial" panose="020B0604020202020204" pitchFamily="34" charset="0"/>
              </a:rPr>
              <a:t>physical health and fitness</a:t>
            </a:r>
            <a:r>
              <a:rPr lang="en-GB" sz="2000" dirty="0">
                <a:solidFill>
                  <a:srgbClr val="002060"/>
                </a:solidFill>
                <a:latin typeface="Arial" panose="020B0604020202020204" pitchFamily="34" charset="0"/>
                <a:cs typeface="Arial" panose="020B0604020202020204" pitchFamily="34" charset="0"/>
              </a:rPr>
              <a:t>: the physical impact of exercise of different types on the body (organs, weight, muscle mass etc); how much exercise of different types needs to be undertaken to see these benefits in people of different ages; a daily routine which includes actually doing a suitable amount of physical exercise</a:t>
            </a:r>
          </a:p>
          <a:p>
            <a:pPr marL="0" indent="0">
              <a:buNone/>
            </a:pPr>
            <a:endParaRPr lang="en-GB" dirty="0"/>
          </a:p>
          <a:p>
            <a:endParaRPr lang="en-GB" dirty="0"/>
          </a:p>
        </p:txBody>
      </p:sp>
      <p:sp>
        <p:nvSpPr>
          <p:cNvPr id="4" name="TextBox 3">
            <a:extLst>
              <a:ext uri="{FF2B5EF4-FFF2-40B4-BE49-F238E27FC236}">
                <a16:creationId xmlns:a16="http://schemas.microsoft.com/office/drawing/2014/main" id="{138FF281-4EAF-418C-90C4-FE7311EDEEC8}"/>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8B853F6D-CF37-4BB9-8EA7-A7E6D87DC278}"/>
              </a:ext>
            </a:extLst>
          </p:cNvPr>
          <p:cNvSpPr txBox="1">
            <a:spLocks/>
          </p:cNvSpPr>
          <p:nvPr/>
        </p:nvSpPr>
        <p:spPr>
          <a:xfrm>
            <a:off x="40734" y="0"/>
            <a:ext cx="910326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Health Education</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E88B8142-8E93-4842-9E1C-55B0E3E54379}"/>
              </a:ext>
            </a:extLst>
          </p:cNvPr>
          <p:cNvSpPr>
            <a:spLocks noGrp="1"/>
          </p:cNvSpPr>
          <p:nvPr>
            <p:ph type="sldNum" sz="quarter" idx="12"/>
          </p:nvPr>
        </p:nvSpPr>
        <p:spPr/>
        <p:txBody>
          <a:bodyPr/>
          <a:lstStyle/>
          <a:p>
            <a:fld id="{E6A2F77A-7467-4A1C-BBDB-FC8B9E623E45}" type="slidenum">
              <a:rPr lang="en-GB" smtClean="0"/>
              <a:t>28</a:t>
            </a:fld>
            <a:endParaRPr lang="en-GB" dirty="0"/>
          </a:p>
        </p:txBody>
      </p:sp>
      <p:sp>
        <p:nvSpPr>
          <p:cNvPr id="7" name="TextBox 6">
            <a:extLst>
              <a:ext uri="{FF2B5EF4-FFF2-40B4-BE49-F238E27FC236}">
                <a16:creationId xmlns:a16="http://schemas.microsoft.com/office/drawing/2014/main" id="{B922298B-9076-41F1-A57C-0DA7646B2FB7}"/>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22899910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35" y="1128409"/>
            <a:ext cx="9025444" cy="5048554"/>
          </a:xfrm>
        </p:spPr>
        <p:txBody>
          <a:bodyPr>
            <a:normAutofit fontScale="85000" lnSpcReduction="20000"/>
          </a:bodyPr>
          <a:lstStyle/>
          <a:p>
            <a:pPr>
              <a:lnSpc>
                <a:spcPct val="110000"/>
              </a:lnSpc>
            </a:pPr>
            <a:r>
              <a:rPr lang="en-GB" sz="2400" i="1" dirty="0">
                <a:solidFill>
                  <a:srgbClr val="002060"/>
                </a:solidFill>
                <a:latin typeface="Arial" panose="020B0604020202020204" pitchFamily="34" charset="0"/>
                <a:cs typeface="Arial" panose="020B0604020202020204" pitchFamily="34" charset="0"/>
              </a:rPr>
              <a:t>Changing adolescent body </a:t>
            </a:r>
            <a:r>
              <a:rPr lang="en-GB" sz="2400" dirty="0">
                <a:solidFill>
                  <a:srgbClr val="002060"/>
                </a:solidFill>
                <a:latin typeface="Arial" panose="020B0604020202020204" pitchFamily="34" charset="0"/>
                <a:cs typeface="Arial" panose="020B0604020202020204" pitchFamily="34" charset="0"/>
              </a:rPr>
              <a:t>is in Health Education</a:t>
            </a:r>
          </a:p>
          <a:p>
            <a:pPr>
              <a:lnSpc>
                <a:spcPct val="110000"/>
              </a:lnSpc>
            </a:pPr>
            <a:r>
              <a:rPr lang="en-GB" sz="2400" dirty="0">
                <a:solidFill>
                  <a:srgbClr val="002060"/>
                </a:solidFill>
                <a:latin typeface="Arial" panose="020B0604020202020204" pitchFamily="34" charset="0"/>
                <a:cs typeface="Arial" panose="020B0604020202020204" pitchFamily="34" charset="0"/>
              </a:rPr>
              <a:t>Substantive content generally suitable to upper KS2</a:t>
            </a:r>
          </a:p>
          <a:p>
            <a:pPr>
              <a:lnSpc>
                <a:spcPct val="110000"/>
              </a:lnSpc>
            </a:pPr>
            <a:r>
              <a:rPr lang="en-GB" sz="2400" dirty="0">
                <a:solidFill>
                  <a:srgbClr val="002060"/>
                </a:solidFill>
                <a:latin typeface="Arial" panose="020B0604020202020204" pitchFamily="34" charset="0"/>
                <a:cs typeface="Arial" panose="020B0604020202020204" pitchFamily="34" charset="0"/>
              </a:rPr>
              <a:t>Note that girls may (occasionally) experience first period as early as year 4, so some signalling on menstruation may be needed as early as this, though generally these topics may be most suitable for years 5 and 6</a:t>
            </a:r>
          </a:p>
          <a:p>
            <a:pPr>
              <a:lnSpc>
                <a:spcPct val="110000"/>
              </a:lnSpc>
            </a:pPr>
            <a:r>
              <a:rPr lang="en-GB" sz="2400" dirty="0">
                <a:solidFill>
                  <a:srgbClr val="002060"/>
                </a:solidFill>
                <a:latin typeface="Arial" panose="020B0604020202020204" pitchFamily="34" charset="0"/>
                <a:cs typeface="Arial" panose="020B0604020202020204" pitchFamily="34" charset="0"/>
              </a:rPr>
              <a:t>Girls and boys should both know what happens to both girls and boys at puberty</a:t>
            </a:r>
          </a:p>
          <a:p>
            <a:pPr>
              <a:lnSpc>
                <a:spcPct val="110000"/>
              </a:lnSpc>
            </a:pPr>
            <a:r>
              <a:rPr lang="en-GB" sz="2400" dirty="0">
                <a:solidFill>
                  <a:srgbClr val="002060"/>
                </a:solidFill>
                <a:latin typeface="Arial" panose="020B0604020202020204" pitchFamily="34" charset="0"/>
                <a:cs typeface="Arial" panose="020B0604020202020204" pitchFamily="34" charset="0"/>
              </a:rPr>
              <a:t>However, girls may</a:t>
            </a:r>
            <a:r>
              <a:rPr lang="en-GB" sz="2400" dirty="0">
                <a:solidFill>
                  <a:srgbClr val="FF0000"/>
                </a:solidFill>
                <a:latin typeface="Arial" panose="020B0604020202020204" pitchFamily="34" charset="0"/>
                <a:cs typeface="Arial" panose="020B0604020202020204" pitchFamily="34" charset="0"/>
              </a:rPr>
              <a:t> </a:t>
            </a:r>
            <a:r>
              <a:rPr lang="en-GB" sz="2400" dirty="0">
                <a:solidFill>
                  <a:srgbClr val="002060"/>
                </a:solidFill>
                <a:latin typeface="Arial" panose="020B0604020202020204" pitchFamily="34" charset="0"/>
                <a:cs typeface="Arial" panose="020B0604020202020204" pitchFamily="34" charset="0"/>
              </a:rPr>
              <a:t>sometimes have a strong preference for the practical aspects of menstruation to be explained and discussed without boys present. Consider your cohort and what works best in your school currently</a:t>
            </a:r>
          </a:p>
          <a:p>
            <a:pPr>
              <a:lnSpc>
                <a:spcPct val="110000"/>
              </a:lnSpc>
            </a:pPr>
            <a:r>
              <a:rPr lang="en-GB" sz="2400" dirty="0">
                <a:solidFill>
                  <a:srgbClr val="002060"/>
                </a:solidFill>
                <a:latin typeface="Arial" panose="020B0604020202020204" pitchFamily="34" charset="0"/>
                <a:cs typeface="Arial" panose="020B0604020202020204" pitchFamily="34" charset="0"/>
              </a:rPr>
              <a:t>Very important to talk with parents both individually and collectively on this topic, and encourage parents to talk to their children at the appropriate age about puberty, especially periods for girls</a:t>
            </a:r>
          </a:p>
          <a:p>
            <a:pPr>
              <a:lnSpc>
                <a:spcPct val="110000"/>
              </a:lnSpc>
            </a:pPr>
            <a:r>
              <a:rPr lang="en-GB" sz="2400" dirty="0">
                <a:solidFill>
                  <a:srgbClr val="002060"/>
                </a:solidFill>
                <a:latin typeface="Arial" panose="020B0604020202020204" pitchFamily="34" charset="0"/>
                <a:cs typeface="Arial" panose="020B0604020202020204" pitchFamily="34" charset="0"/>
              </a:rPr>
              <a:t>Schools should also consider how topics are addressed in other areas of the curriculum for example national curriculum science, to inform their planning</a:t>
            </a:r>
          </a:p>
          <a:p>
            <a:endParaRPr lang="en-GB" dirty="0"/>
          </a:p>
          <a:p>
            <a:endParaRPr lang="en-GB" dirty="0"/>
          </a:p>
        </p:txBody>
      </p:sp>
      <p:sp>
        <p:nvSpPr>
          <p:cNvPr id="4" name="TextBox 3">
            <a:extLst>
              <a:ext uri="{FF2B5EF4-FFF2-40B4-BE49-F238E27FC236}">
                <a16:creationId xmlns:a16="http://schemas.microsoft.com/office/drawing/2014/main" id="{138FF281-4EAF-418C-90C4-FE7311EDEEC8}"/>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8B853F6D-CF37-4BB9-8EA7-A7E6D87DC278}"/>
              </a:ext>
            </a:extLst>
          </p:cNvPr>
          <p:cNvSpPr txBox="1">
            <a:spLocks/>
          </p:cNvSpPr>
          <p:nvPr/>
        </p:nvSpPr>
        <p:spPr>
          <a:xfrm>
            <a:off x="40734" y="0"/>
            <a:ext cx="910326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Puberty</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323EE004-8C8C-4075-8C07-EDEE80D6D266}"/>
              </a:ext>
            </a:extLst>
          </p:cNvPr>
          <p:cNvSpPr>
            <a:spLocks noGrp="1"/>
          </p:cNvSpPr>
          <p:nvPr>
            <p:ph type="sldNum" sz="quarter" idx="12"/>
          </p:nvPr>
        </p:nvSpPr>
        <p:spPr/>
        <p:txBody>
          <a:bodyPr/>
          <a:lstStyle/>
          <a:p>
            <a:fld id="{E6A2F77A-7467-4A1C-BBDB-FC8B9E623E45}" type="slidenum">
              <a:rPr lang="en-GB" smtClean="0"/>
              <a:t>29</a:t>
            </a:fld>
            <a:endParaRPr lang="en-GB" dirty="0"/>
          </a:p>
        </p:txBody>
      </p:sp>
      <p:sp>
        <p:nvSpPr>
          <p:cNvPr id="7" name="TextBox 6">
            <a:extLst>
              <a:ext uri="{FF2B5EF4-FFF2-40B4-BE49-F238E27FC236}">
                <a16:creationId xmlns:a16="http://schemas.microsoft.com/office/drawing/2014/main" id="{5B759710-18F7-4C21-9DEF-119F0CB15791}"/>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159926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15" y="949942"/>
            <a:ext cx="9123585" cy="3963015"/>
          </a:xfrm>
        </p:spPr>
        <p:txBody>
          <a:bodyPr>
            <a:noAutofit/>
          </a:bodyPr>
          <a:lstStyle/>
          <a:p>
            <a:pPr>
              <a:lnSpc>
                <a:spcPct val="100000"/>
              </a:lnSpc>
              <a:spcBef>
                <a:spcPts val="1200"/>
              </a:spcBef>
            </a:pPr>
            <a:r>
              <a:rPr lang="en-GB" sz="2000" dirty="0">
                <a:solidFill>
                  <a:srgbClr val="002060"/>
                </a:solidFill>
                <a:latin typeface="Arial" panose="020B0604020202020204" pitchFamily="34" charset="0"/>
                <a:cs typeface="Arial" panose="020B0604020202020204" pitchFamily="34" charset="0"/>
              </a:rPr>
              <a:t>Implementation of Relationships Education is compulsory from September 2020 in all schools teaching primary aged children, state and independent</a:t>
            </a:r>
          </a:p>
          <a:p>
            <a:pPr>
              <a:lnSpc>
                <a:spcPct val="100000"/>
              </a:lnSpc>
              <a:spcBef>
                <a:spcPts val="1200"/>
              </a:spcBef>
            </a:pPr>
            <a:r>
              <a:rPr lang="en-GB" sz="2000" dirty="0">
                <a:solidFill>
                  <a:srgbClr val="002060"/>
                </a:solidFill>
                <a:latin typeface="Arial" panose="020B0604020202020204" pitchFamily="34" charset="0"/>
                <a:cs typeface="Arial" panose="020B0604020202020204" pitchFamily="34" charset="0"/>
              </a:rPr>
              <a:t>Implementation of Health Education is compulsory from September 2020 in all state funded schools teaching primary aged children (effectively compulsory for all since PSHE is already compulsory for pupils at independent schools which are not academies)</a:t>
            </a:r>
          </a:p>
          <a:p>
            <a:pPr>
              <a:lnSpc>
                <a:spcPct val="100000"/>
              </a:lnSpc>
              <a:spcBef>
                <a:spcPts val="1200"/>
              </a:spcBef>
            </a:pPr>
            <a:r>
              <a:rPr lang="en-GB" sz="2000" dirty="0">
                <a:solidFill>
                  <a:srgbClr val="002060"/>
                </a:solidFill>
                <a:latin typeface="Arial" panose="020B0604020202020204" pitchFamily="34" charset="0"/>
                <a:cs typeface="Arial" panose="020B0604020202020204" pitchFamily="34" charset="0"/>
              </a:rPr>
              <a:t>Sex education is not compulsory in any primary school, but may be taught if the school chooses, having regard to the statutory Relationships, Sex and Health Education guidance.</a:t>
            </a:r>
          </a:p>
          <a:p>
            <a:pPr>
              <a:lnSpc>
                <a:spcPct val="100000"/>
              </a:lnSpc>
              <a:spcBef>
                <a:spcPts val="1200"/>
              </a:spcBef>
            </a:pPr>
            <a:r>
              <a:rPr lang="en-GB" sz="2000" dirty="0">
                <a:solidFill>
                  <a:srgbClr val="002060"/>
                </a:solidFill>
                <a:latin typeface="Arial" panose="020B0604020202020204" pitchFamily="34" charset="0"/>
                <a:cs typeface="Arial" panose="020B0604020202020204" pitchFamily="34" charset="0"/>
              </a:rPr>
              <a:t>It is important to be aware that the existing legislation and Sex and Relationships Education Guidance (2000) will continue to apply until September 2020, when the new legislation and guidance will take effect, but preparation for the reforms should start now. </a:t>
            </a:r>
          </a:p>
        </p:txBody>
      </p:sp>
      <p:sp>
        <p:nvSpPr>
          <p:cNvPr id="4" name="TextBox 3">
            <a:extLst>
              <a:ext uri="{FF2B5EF4-FFF2-40B4-BE49-F238E27FC236}">
                <a16:creationId xmlns:a16="http://schemas.microsoft.com/office/drawing/2014/main" id="{E8966FEA-9C35-4547-AF92-46C0600B2551}"/>
              </a:ext>
            </a:extLst>
          </p:cNvPr>
          <p:cNvSpPr txBox="1"/>
          <p:nvPr/>
        </p:nvSpPr>
        <p:spPr>
          <a:xfrm>
            <a:off x="0" y="-5401"/>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39FB0063-84C8-4C4C-A87C-F6529BF51DFB}"/>
              </a:ext>
            </a:extLst>
          </p:cNvPr>
          <p:cNvSpPr txBox="1">
            <a:spLocks/>
          </p:cNvSpPr>
          <p:nvPr/>
        </p:nvSpPr>
        <p:spPr>
          <a:xfrm>
            <a:off x="20415" y="-5401"/>
            <a:ext cx="730904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solidFill>
                  <a:schemeClr val="bg1"/>
                </a:solidFill>
                <a:latin typeface="Arial" panose="020B0604020202020204" pitchFamily="34" charset="0"/>
                <a:cs typeface="Arial" panose="020B0604020202020204" pitchFamily="34" charset="0"/>
              </a:rPr>
              <a:t>Basics</a:t>
            </a:r>
          </a:p>
        </p:txBody>
      </p:sp>
      <p:sp>
        <p:nvSpPr>
          <p:cNvPr id="2" name="Slide Number Placeholder 1">
            <a:extLst>
              <a:ext uri="{FF2B5EF4-FFF2-40B4-BE49-F238E27FC236}">
                <a16:creationId xmlns:a16="http://schemas.microsoft.com/office/drawing/2014/main" id="{9776CD0E-2E16-4567-8547-D710209AC342}"/>
              </a:ext>
            </a:extLst>
          </p:cNvPr>
          <p:cNvSpPr>
            <a:spLocks noGrp="1"/>
          </p:cNvSpPr>
          <p:nvPr>
            <p:ph type="sldNum" sz="quarter" idx="12"/>
          </p:nvPr>
        </p:nvSpPr>
        <p:spPr/>
        <p:txBody>
          <a:bodyPr/>
          <a:lstStyle/>
          <a:p>
            <a:fld id="{E6A2F77A-7467-4A1C-BBDB-FC8B9E623E45}" type="slidenum">
              <a:rPr lang="en-GB" smtClean="0"/>
              <a:t>3</a:t>
            </a:fld>
            <a:endParaRPr lang="en-GB" dirty="0"/>
          </a:p>
        </p:txBody>
      </p:sp>
      <p:sp>
        <p:nvSpPr>
          <p:cNvPr id="9" name="TextBox 8">
            <a:extLst>
              <a:ext uri="{FF2B5EF4-FFF2-40B4-BE49-F238E27FC236}">
                <a16:creationId xmlns:a16="http://schemas.microsoft.com/office/drawing/2014/main" id="{3BC093CA-D109-43DF-B0F6-E2277A66353C}"/>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677711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67" y="1005114"/>
            <a:ext cx="9103266" cy="4409319"/>
          </a:xfrm>
        </p:spPr>
        <p:txBody>
          <a:bodyPr>
            <a:noAutofit/>
          </a:bodyPr>
          <a:lstStyle/>
          <a:p>
            <a:r>
              <a:rPr lang="en-GB" sz="2000" dirty="0">
                <a:solidFill>
                  <a:srgbClr val="002060"/>
                </a:solidFill>
                <a:latin typeface="Arial" panose="020B0604020202020204" pitchFamily="34" charset="0"/>
                <a:cs typeface="Arial" panose="020B0604020202020204" pitchFamily="34" charset="0"/>
              </a:rPr>
              <a:t>Teaching in these subjects should allow appropriate opportunities for pupils to ask questions to check and test their understanding</a:t>
            </a:r>
          </a:p>
          <a:p>
            <a:r>
              <a:rPr lang="en-GB" sz="2000" dirty="0">
                <a:solidFill>
                  <a:srgbClr val="002060"/>
                </a:solidFill>
                <a:latin typeface="Arial" panose="020B0604020202020204" pitchFamily="34" charset="0"/>
                <a:cs typeface="Arial" panose="020B0604020202020204" pitchFamily="34" charset="0"/>
              </a:rPr>
              <a:t>Most questions will be relevant to what the teacher has explained, and generally questions should be welcomed – pupils should not feel penalised or censored for asking sensible or relevant questions, even if they are occasionally awkward</a:t>
            </a:r>
          </a:p>
          <a:p>
            <a:r>
              <a:rPr lang="en-GB" sz="2000" dirty="0">
                <a:solidFill>
                  <a:srgbClr val="002060"/>
                </a:solidFill>
                <a:latin typeface="Arial" panose="020B0604020202020204" pitchFamily="34" charset="0"/>
                <a:cs typeface="Arial" panose="020B0604020202020204" pitchFamily="34" charset="0"/>
              </a:rPr>
              <a:t>Sometimes, pupils may ask questions which go beyond what the teacher has planned and may stray into sensitive territory</a:t>
            </a:r>
          </a:p>
          <a:p>
            <a:r>
              <a:rPr lang="en-GB" sz="2000" dirty="0">
                <a:solidFill>
                  <a:srgbClr val="002060"/>
                </a:solidFill>
                <a:latin typeface="Arial" panose="020B0604020202020204" pitchFamily="34" charset="0"/>
                <a:cs typeface="Arial" panose="020B0604020202020204" pitchFamily="34" charset="0"/>
              </a:rPr>
              <a:t>There is no single way to address all such questions – some may be handled straightforwardly for the whole class to hear</a:t>
            </a:r>
          </a:p>
        </p:txBody>
      </p:sp>
      <p:sp>
        <p:nvSpPr>
          <p:cNvPr id="5" name="TextBox 4">
            <a:extLst>
              <a:ext uri="{FF2B5EF4-FFF2-40B4-BE49-F238E27FC236}">
                <a16:creationId xmlns:a16="http://schemas.microsoft.com/office/drawing/2014/main" id="{7D23630F-D39F-4B7F-9A07-F04DC347CB34}"/>
              </a:ext>
            </a:extLst>
          </p:cNvPr>
          <p:cNvSpPr txBox="1"/>
          <p:nvPr/>
        </p:nvSpPr>
        <p:spPr>
          <a:xfrm>
            <a:off x="0" y="10942"/>
            <a:ext cx="9144000" cy="955343"/>
          </a:xfrm>
          <a:prstGeom prst="rect">
            <a:avLst/>
          </a:prstGeom>
          <a:solidFill>
            <a:srgbClr val="002060"/>
          </a:solidFill>
        </p:spPr>
        <p:txBody>
          <a:bodyPr wrap="square" rtlCol="0">
            <a:spAutoFit/>
          </a:bodyPr>
          <a:lstStyle/>
          <a:p>
            <a:endParaRPr lang="en-GB" dirty="0"/>
          </a:p>
        </p:txBody>
      </p:sp>
      <p:sp>
        <p:nvSpPr>
          <p:cNvPr id="6" name="Title 1">
            <a:extLst>
              <a:ext uri="{FF2B5EF4-FFF2-40B4-BE49-F238E27FC236}">
                <a16:creationId xmlns:a16="http://schemas.microsoft.com/office/drawing/2014/main" id="{7EFC35E9-2E90-4D58-B2D4-04F4267C36C1}"/>
              </a:ext>
            </a:extLst>
          </p:cNvPr>
          <p:cNvSpPr txBox="1">
            <a:spLocks/>
          </p:cNvSpPr>
          <p:nvPr/>
        </p:nvSpPr>
        <p:spPr>
          <a:xfrm>
            <a:off x="40734" y="10942"/>
            <a:ext cx="910326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Handling ‘off script’ questions</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EA60ACD9-5551-40AE-912C-01994AF191CA}"/>
              </a:ext>
            </a:extLst>
          </p:cNvPr>
          <p:cNvSpPr>
            <a:spLocks noGrp="1"/>
          </p:cNvSpPr>
          <p:nvPr>
            <p:ph type="sldNum" sz="quarter" idx="12"/>
          </p:nvPr>
        </p:nvSpPr>
        <p:spPr/>
        <p:txBody>
          <a:bodyPr/>
          <a:lstStyle/>
          <a:p>
            <a:fld id="{E6A2F77A-7467-4A1C-BBDB-FC8B9E623E45}" type="slidenum">
              <a:rPr lang="en-GB" smtClean="0"/>
              <a:t>30</a:t>
            </a:fld>
            <a:endParaRPr lang="en-GB" dirty="0"/>
          </a:p>
        </p:txBody>
      </p:sp>
      <p:sp>
        <p:nvSpPr>
          <p:cNvPr id="8" name="TextBox 7">
            <a:extLst>
              <a:ext uri="{FF2B5EF4-FFF2-40B4-BE49-F238E27FC236}">
                <a16:creationId xmlns:a16="http://schemas.microsoft.com/office/drawing/2014/main" id="{6A571B6F-FDC8-49D3-9BD9-6F4EF9FBA135}"/>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7685606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01580"/>
            <a:ext cx="9144000" cy="3970866"/>
          </a:xfrm>
        </p:spPr>
        <p:txBody>
          <a:bodyPr>
            <a:noAutofit/>
          </a:bodyPr>
          <a:lstStyle/>
          <a:p>
            <a:r>
              <a:rPr lang="en-GB" sz="2000" dirty="0">
                <a:solidFill>
                  <a:srgbClr val="002060"/>
                </a:solidFill>
                <a:latin typeface="Arial" panose="020B0604020202020204" pitchFamily="34" charset="0"/>
                <a:cs typeface="Arial" panose="020B0604020202020204" pitchFamily="34" charset="0"/>
              </a:rPr>
              <a:t>If a question asks for personal information or personal views from the teacher, it may often be appropriate to direct the focus back to the topic and examples given.  There is no obligation on the teacher to offer information personal to themselves or personal views.  The focus should be on the subject matter planned and agreed for teaching by the school. This can be set out in ground rules at the start of lessons</a:t>
            </a:r>
          </a:p>
          <a:p>
            <a:r>
              <a:rPr lang="en-GB" sz="2000" dirty="0">
                <a:solidFill>
                  <a:srgbClr val="002060"/>
                </a:solidFill>
                <a:latin typeface="Arial" panose="020B0604020202020204" pitchFamily="34" charset="0"/>
                <a:cs typeface="Arial" panose="020B0604020202020204" pitchFamily="34" charset="0"/>
              </a:rPr>
              <a:t>Some questions may relate to Sex Education which the school may not be teaching, or not yet.  These should generally not be answered in front of the whole class</a:t>
            </a:r>
          </a:p>
          <a:p>
            <a:r>
              <a:rPr lang="en-GB" sz="2000" dirty="0">
                <a:solidFill>
                  <a:srgbClr val="002060"/>
                </a:solidFill>
                <a:latin typeface="Arial" panose="020B0604020202020204" pitchFamily="34" charset="0"/>
                <a:cs typeface="Arial" panose="020B0604020202020204" pitchFamily="34" charset="0"/>
              </a:rPr>
              <a:t>Strategies include offering a word outside the lesson, referring to another more senior member of staff, offering a simple ‘holding’ answer and mentioning the question to parents at the end of the day</a:t>
            </a:r>
          </a:p>
          <a:p>
            <a:r>
              <a:rPr lang="en-GB" sz="2000" dirty="0">
                <a:solidFill>
                  <a:srgbClr val="002060"/>
                </a:solidFill>
                <a:latin typeface="Arial" panose="020B0604020202020204" pitchFamily="34" charset="0"/>
                <a:cs typeface="Arial" panose="020B0604020202020204" pitchFamily="34" charset="0"/>
              </a:rPr>
              <a:t>Teachers should of course be mindful that a question may occasionally raise a possible safeguarding concern, and the school’s safeguarding process should be followed in such cases</a:t>
            </a:r>
          </a:p>
        </p:txBody>
      </p:sp>
      <p:sp>
        <p:nvSpPr>
          <p:cNvPr id="5" name="TextBox 4">
            <a:extLst>
              <a:ext uri="{FF2B5EF4-FFF2-40B4-BE49-F238E27FC236}">
                <a16:creationId xmlns:a16="http://schemas.microsoft.com/office/drawing/2014/main" id="{7D23630F-D39F-4B7F-9A07-F04DC347CB34}"/>
              </a:ext>
            </a:extLst>
          </p:cNvPr>
          <p:cNvSpPr txBox="1"/>
          <p:nvPr/>
        </p:nvSpPr>
        <p:spPr>
          <a:xfrm>
            <a:off x="0" y="6253"/>
            <a:ext cx="9144000" cy="955343"/>
          </a:xfrm>
          <a:prstGeom prst="rect">
            <a:avLst/>
          </a:prstGeom>
          <a:solidFill>
            <a:srgbClr val="002060"/>
          </a:solidFill>
        </p:spPr>
        <p:txBody>
          <a:bodyPr wrap="square" rtlCol="0">
            <a:spAutoFit/>
          </a:bodyPr>
          <a:lstStyle/>
          <a:p>
            <a:endParaRPr lang="en-GB" dirty="0"/>
          </a:p>
        </p:txBody>
      </p:sp>
      <p:sp>
        <p:nvSpPr>
          <p:cNvPr id="6" name="Title 1">
            <a:extLst>
              <a:ext uri="{FF2B5EF4-FFF2-40B4-BE49-F238E27FC236}">
                <a16:creationId xmlns:a16="http://schemas.microsoft.com/office/drawing/2014/main" id="{7EFC35E9-2E90-4D58-B2D4-04F4267C36C1}"/>
              </a:ext>
            </a:extLst>
          </p:cNvPr>
          <p:cNvSpPr txBox="1">
            <a:spLocks/>
          </p:cNvSpPr>
          <p:nvPr/>
        </p:nvSpPr>
        <p:spPr>
          <a:xfrm>
            <a:off x="40734" y="6253"/>
            <a:ext cx="910326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Handling ‘off script’ questions</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7BF02C6F-06B0-4D35-9564-36734BFF1E5D}"/>
              </a:ext>
            </a:extLst>
          </p:cNvPr>
          <p:cNvSpPr>
            <a:spLocks noGrp="1"/>
          </p:cNvSpPr>
          <p:nvPr>
            <p:ph type="sldNum" sz="quarter" idx="12"/>
          </p:nvPr>
        </p:nvSpPr>
        <p:spPr/>
        <p:txBody>
          <a:bodyPr/>
          <a:lstStyle/>
          <a:p>
            <a:fld id="{E6A2F77A-7467-4A1C-BBDB-FC8B9E623E45}" type="slidenum">
              <a:rPr lang="en-GB" smtClean="0"/>
              <a:t>31</a:t>
            </a:fld>
            <a:endParaRPr lang="en-GB" dirty="0"/>
          </a:p>
        </p:txBody>
      </p:sp>
      <p:sp>
        <p:nvSpPr>
          <p:cNvPr id="8" name="TextBox 7">
            <a:extLst>
              <a:ext uri="{FF2B5EF4-FFF2-40B4-BE49-F238E27FC236}">
                <a16:creationId xmlns:a16="http://schemas.microsoft.com/office/drawing/2014/main" id="{7076F3BB-3856-4CAD-92FA-9F2FBF441F83}"/>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77200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88" y="1094593"/>
            <a:ext cx="9103265" cy="3583781"/>
          </a:xfrm>
        </p:spPr>
        <p:txBody>
          <a:bodyPr>
            <a:noAutofit/>
          </a:bodyPr>
          <a:lstStyle/>
          <a:p>
            <a:r>
              <a:rPr lang="en-GB" sz="2000" dirty="0">
                <a:solidFill>
                  <a:srgbClr val="002060"/>
                </a:solidFill>
                <a:latin typeface="Arial" panose="020B0604020202020204" pitchFamily="34" charset="0"/>
                <a:cs typeface="Arial" panose="020B0604020202020204" pitchFamily="34" charset="0"/>
              </a:rPr>
              <a:t>Occasionally teachers may find that managing a whole class discussion is a useful stage in the teaching of a particular topic</a:t>
            </a:r>
          </a:p>
          <a:p>
            <a:r>
              <a:rPr lang="en-GB" sz="2000" dirty="0">
                <a:solidFill>
                  <a:srgbClr val="002060"/>
                </a:solidFill>
                <a:latin typeface="Arial" panose="020B0604020202020204" pitchFamily="34" charset="0"/>
                <a:cs typeface="Arial" panose="020B0604020202020204" pitchFamily="34" charset="0"/>
              </a:rPr>
              <a:t>Whole class discussions can be a useful way to model listening respectfully to the views of others and turn-taking, though in a class of 30 only one person can speak at a time so these discussions should not be over-used</a:t>
            </a:r>
          </a:p>
          <a:p>
            <a:r>
              <a:rPr lang="en-GB" sz="2000" dirty="0">
                <a:solidFill>
                  <a:srgbClr val="002060"/>
                </a:solidFill>
                <a:latin typeface="Arial" panose="020B0604020202020204" pitchFamily="34" charset="0"/>
                <a:cs typeface="Arial" panose="020B0604020202020204" pitchFamily="34" charset="0"/>
              </a:rPr>
              <a:t>While ‘distancing techniques’ (using a third party example) can be useful in some cases for sensitive or potentially personal issues, in general, it is not helpful to invite pupils to ‘act’ roles which may be controversial in such discussions – it is better to allow them to ask their own genuine questions or express their own genuine views</a:t>
            </a:r>
          </a:p>
          <a:p>
            <a:r>
              <a:rPr lang="en-GB" sz="2000" dirty="0">
                <a:solidFill>
                  <a:srgbClr val="002060"/>
                </a:solidFill>
                <a:latin typeface="Arial" panose="020B0604020202020204" pitchFamily="34" charset="0"/>
                <a:cs typeface="Arial" panose="020B0604020202020204" pitchFamily="34" charset="0"/>
              </a:rPr>
              <a:t>Teachers should manage and lead discussions attentively.  If the discussion is at risk of straying, the teachers need to be prepared to redirect it back to intended topics – remember the teacher is in charge at all times</a:t>
            </a:r>
          </a:p>
          <a:p>
            <a:r>
              <a:rPr lang="en-GB" sz="2000" dirty="0">
                <a:solidFill>
                  <a:srgbClr val="002060"/>
                </a:solidFill>
                <a:latin typeface="Arial" panose="020B0604020202020204" pitchFamily="34" charset="0"/>
                <a:cs typeface="Arial" panose="020B0604020202020204" pitchFamily="34" charset="0"/>
              </a:rPr>
              <a:t>It is generally not helpful to ask pupils to lead or chair discussions on sensitive topics as there can be a greater risk of going off topic</a:t>
            </a:r>
          </a:p>
        </p:txBody>
      </p:sp>
      <p:sp>
        <p:nvSpPr>
          <p:cNvPr id="4" name="TextBox 3">
            <a:extLst>
              <a:ext uri="{FF2B5EF4-FFF2-40B4-BE49-F238E27FC236}">
                <a16:creationId xmlns:a16="http://schemas.microsoft.com/office/drawing/2014/main" id="{DC45918C-F4A0-4433-808D-A098BEBC80DF}"/>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E80AE51F-11A3-4FBC-A561-7B6EADA2E956}"/>
              </a:ext>
            </a:extLst>
          </p:cNvPr>
          <p:cNvSpPr txBox="1">
            <a:spLocks/>
          </p:cNvSpPr>
          <p:nvPr/>
        </p:nvSpPr>
        <p:spPr>
          <a:xfrm>
            <a:off x="40734" y="0"/>
            <a:ext cx="910326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Managing a sensitive class discussion</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24C7E986-B092-4FB6-BB06-15ABB03A0974}"/>
              </a:ext>
            </a:extLst>
          </p:cNvPr>
          <p:cNvSpPr>
            <a:spLocks noGrp="1"/>
          </p:cNvSpPr>
          <p:nvPr>
            <p:ph type="sldNum" sz="quarter" idx="12"/>
          </p:nvPr>
        </p:nvSpPr>
        <p:spPr/>
        <p:txBody>
          <a:bodyPr/>
          <a:lstStyle/>
          <a:p>
            <a:fld id="{E6A2F77A-7467-4A1C-BBDB-FC8B9E623E45}" type="slidenum">
              <a:rPr lang="en-GB" smtClean="0"/>
              <a:t>32</a:t>
            </a:fld>
            <a:endParaRPr lang="en-GB" dirty="0"/>
          </a:p>
        </p:txBody>
      </p:sp>
      <p:sp>
        <p:nvSpPr>
          <p:cNvPr id="7" name="TextBox 6">
            <a:extLst>
              <a:ext uri="{FF2B5EF4-FFF2-40B4-BE49-F238E27FC236}">
                <a16:creationId xmlns:a16="http://schemas.microsoft.com/office/drawing/2014/main" id="{C80931AA-2DD0-4163-88F8-EA3866702066}"/>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2225104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7DAE9E0-7A96-4188-BA43-20D5816E494A}"/>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
        <p:nvSpPr>
          <p:cNvPr id="3" name="Content Placeholder 2"/>
          <p:cNvSpPr>
            <a:spLocks noGrp="1"/>
          </p:cNvSpPr>
          <p:nvPr>
            <p:ph idx="1"/>
          </p:nvPr>
        </p:nvSpPr>
        <p:spPr>
          <a:xfrm>
            <a:off x="0" y="1049406"/>
            <a:ext cx="9066179" cy="5359179"/>
          </a:xfrm>
        </p:spPr>
        <p:txBody>
          <a:bodyPr>
            <a:normAutofit fontScale="25000" lnSpcReduction="20000"/>
          </a:bodyPr>
          <a:lstStyle/>
          <a:p>
            <a:pPr>
              <a:lnSpc>
                <a:spcPct val="110000"/>
              </a:lnSpc>
            </a:pPr>
            <a:r>
              <a:rPr lang="en-GB" sz="6200" dirty="0">
                <a:solidFill>
                  <a:srgbClr val="002060"/>
                </a:solidFill>
                <a:latin typeface="Arial" panose="020B0604020202020204" pitchFamily="34" charset="0"/>
                <a:cs typeface="Arial" panose="020B0604020202020204" pitchFamily="34" charset="0"/>
              </a:rPr>
              <a:t>These can be a powerful and useful way to bring expertise, resources, experience or an impactful personal story to pupils</a:t>
            </a:r>
          </a:p>
          <a:p>
            <a:pPr>
              <a:lnSpc>
                <a:spcPct val="110000"/>
              </a:lnSpc>
            </a:pPr>
            <a:r>
              <a:rPr lang="en-GB" sz="6200" dirty="0">
                <a:solidFill>
                  <a:srgbClr val="002060"/>
                </a:solidFill>
                <a:latin typeface="Arial" panose="020B0604020202020204" pitchFamily="34" charset="0"/>
                <a:cs typeface="Arial" panose="020B0604020202020204" pitchFamily="34" charset="0"/>
              </a:rPr>
              <a:t>However, there are risks and doing thorough due diligence, including looking at recommendations from other schools, is important</a:t>
            </a:r>
          </a:p>
          <a:p>
            <a:pPr>
              <a:lnSpc>
                <a:spcPct val="110000"/>
              </a:lnSpc>
            </a:pPr>
            <a:r>
              <a:rPr lang="en-GB" sz="6200" dirty="0">
                <a:solidFill>
                  <a:srgbClr val="002060"/>
                </a:solidFill>
                <a:latin typeface="Arial" panose="020B0604020202020204" pitchFamily="34" charset="0"/>
                <a:cs typeface="Arial" panose="020B0604020202020204" pitchFamily="34" charset="0"/>
              </a:rPr>
              <a:t>Is this person or organisation credible? Review any case study material and look for feedback from others they have worked with</a:t>
            </a:r>
          </a:p>
          <a:p>
            <a:pPr>
              <a:lnSpc>
                <a:spcPct val="110000"/>
              </a:lnSpc>
            </a:pPr>
            <a:r>
              <a:rPr lang="en-GB" sz="6200" dirty="0">
                <a:solidFill>
                  <a:srgbClr val="002060"/>
                </a:solidFill>
                <a:latin typeface="Arial" panose="020B0604020202020204" pitchFamily="34" charset="0"/>
                <a:cs typeface="Arial" panose="020B0604020202020204" pitchFamily="34" charset="0"/>
              </a:rPr>
              <a:t>Be clear what they are going to say or what line they will take – ask to see materials, slides, film clips, scripts etc in advance</a:t>
            </a:r>
          </a:p>
          <a:p>
            <a:pPr>
              <a:lnSpc>
                <a:spcPct val="110000"/>
              </a:lnSpc>
            </a:pPr>
            <a:r>
              <a:rPr lang="en-GB" sz="6200" dirty="0">
                <a:solidFill>
                  <a:srgbClr val="002060"/>
                </a:solidFill>
                <a:latin typeface="Arial" panose="020B0604020202020204" pitchFamily="34" charset="0"/>
                <a:cs typeface="Arial" panose="020B0604020202020204" pitchFamily="34" charset="0"/>
              </a:rPr>
              <a:t>Make sure you know the named individuals who will be there, check any need for DBS  and that there is an agreed protocol should any safeguarding issue arise, for example a disclosure</a:t>
            </a:r>
          </a:p>
          <a:p>
            <a:pPr>
              <a:lnSpc>
                <a:spcPct val="110000"/>
              </a:lnSpc>
            </a:pPr>
            <a:r>
              <a:rPr lang="en-GB" sz="6200" dirty="0">
                <a:solidFill>
                  <a:srgbClr val="002060"/>
                </a:solidFill>
                <a:latin typeface="Arial" panose="020B0604020202020204" pitchFamily="34" charset="0"/>
                <a:cs typeface="Arial" panose="020B0604020202020204" pitchFamily="34" charset="0"/>
              </a:rPr>
              <a:t>Do a basic online search (as parents may do this) and if it throws up anything you or parents would be concerned about address this beforehand</a:t>
            </a:r>
          </a:p>
          <a:p>
            <a:pPr>
              <a:lnSpc>
                <a:spcPct val="110000"/>
              </a:lnSpc>
            </a:pPr>
            <a:r>
              <a:rPr lang="en-GB" sz="6200" dirty="0">
                <a:solidFill>
                  <a:srgbClr val="002060"/>
                </a:solidFill>
                <a:latin typeface="Arial" panose="020B0604020202020204" pitchFamily="34" charset="0"/>
                <a:cs typeface="Arial" panose="020B0604020202020204" pitchFamily="34" charset="0"/>
              </a:rPr>
              <a:t>Check protocols for taking pictures or using any personal data the external speaker may get from the session</a:t>
            </a:r>
          </a:p>
          <a:p>
            <a:pPr>
              <a:lnSpc>
                <a:spcPct val="110000"/>
              </a:lnSpc>
            </a:pPr>
            <a:r>
              <a:rPr lang="en-GB" sz="6200" dirty="0">
                <a:solidFill>
                  <a:srgbClr val="002060"/>
                </a:solidFill>
                <a:latin typeface="Arial" panose="020B0604020202020204" pitchFamily="34" charset="0"/>
                <a:cs typeface="Arial" panose="020B0604020202020204" pitchFamily="34" charset="0"/>
              </a:rPr>
              <a:t>Don’t be afraid to say no, or in extreme cases stop a session – these are your pupils and you are responsible for what is said to them</a:t>
            </a:r>
          </a:p>
          <a:p>
            <a:pPr>
              <a:lnSpc>
                <a:spcPct val="110000"/>
              </a:lnSpc>
            </a:pPr>
            <a:r>
              <a:rPr lang="en-GB" sz="6200" dirty="0">
                <a:solidFill>
                  <a:srgbClr val="002060"/>
                </a:solidFill>
                <a:latin typeface="Arial" panose="020B0604020202020204" pitchFamily="34" charset="0"/>
                <a:cs typeface="Arial" panose="020B0604020202020204" pitchFamily="34" charset="0"/>
              </a:rPr>
              <a:t>It's good practice for the teacher to be in the room, so they know what was discussed and can follow up with their pupils. They will also understand what has been discussed if a pupil makes a disclosure later</a:t>
            </a:r>
          </a:p>
          <a:p>
            <a:endParaRPr lang="en-GB" dirty="0"/>
          </a:p>
        </p:txBody>
      </p:sp>
      <p:sp>
        <p:nvSpPr>
          <p:cNvPr id="6" name="TextBox 5">
            <a:extLst>
              <a:ext uri="{FF2B5EF4-FFF2-40B4-BE49-F238E27FC236}">
                <a16:creationId xmlns:a16="http://schemas.microsoft.com/office/drawing/2014/main" id="{E8667C58-8263-481F-B76B-3309A84598AB}"/>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7" name="Title 1">
            <a:extLst>
              <a:ext uri="{FF2B5EF4-FFF2-40B4-BE49-F238E27FC236}">
                <a16:creationId xmlns:a16="http://schemas.microsoft.com/office/drawing/2014/main" id="{22D7BDA7-CDD4-40AB-982F-EF0F655A8554}"/>
              </a:ext>
            </a:extLst>
          </p:cNvPr>
          <p:cNvSpPr txBox="1">
            <a:spLocks/>
          </p:cNvSpPr>
          <p:nvPr/>
        </p:nvSpPr>
        <p:spPr>
          <a:xfrm>
            <a:off x="40734" y="0"/>
            <a:ext cx="910326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External organisations or speakers</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B31C83A4-D280-43CB-AF7A-0D619F085093}"/>
              </a:ext>
            </a:extLst>
          </p:cNvPr>
          <p:cNvSpPr>
            <a:spLocks noGrp="1"/>
          </p:cNvSpPr>
          <p:nvPr>
            <p:ph type="sldNum" sz="quarter" idx="12"/>
          </p:nvPr>
        </p:nvSpPr>
        <p:spPr/>
        <p:txBody>
          <a:bodyPr/>
          <a:lstStyle/>
          <a:p>
            <a:fld id="{E6A2F77A-7467-4A1C-BBDB-FC8B9E623E45}" type="slidenum">
              <a:rPr lang="en-GB" smtClean="0"/>
              <a:t>33</a:t>
            </a:fld>
            <a:endParaRPr lang="en-GB" dirty="0"/>
          </a:p>
        </p:txBody>
      </p:sp>
    </p:spTree>
    <p:extLst>
      <p:ext uri="{BB962C8B-B14F-4D97-AF65-F5344CB8AC3E}">
        <p14:creationId xmlns:p14="http://schemas.microsoft.com/office/powerpoint/2010/main" val="21635404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34" y="1145092"/>
            <a:ext cx="9015718" cy="3566848"/>
          </a:xfrm>
        </p:spPr>
        <p:txBody>
          <a:bodyPr>
            <a:noAutofit/>
          </a:bodyPr>
          <a:lstStyle/>
          <a:p>
            <a:r>
              <a:rPr lang="en-GB" sz="2000" dirty="0">
                <a:solidFill>
                  <a:srgbClr val="002060"/>
                </a:solidFill>
                <a:latin typeface="Arial" panose="020B0604020202020204" pitchFamily="34" charset="0"/>
                <a:cs typeface="Arial" panose="020B0604020202020204" pitchFamily="34" charset="0"/>
              </a:rPr>
              <a:t>Primaries may already have age-appropriate sex education programmes in place</a:t>
            </a:r>
          </a:p>
          <a:p>
            <a:r>
              <a:rPr lang="en-GB" sz="2000" dirty="0">
                <a:solidFill>
                  <a:srgbClr val="002060"/>
                </a:solidFill>
                <a:latin typeface="Arial" panose="020B0604020202020204" pitchFamily="34" charset="0"/>
                <a:cs typeface="Arial" panose="020B0604020202020204" pitchFamily="34" charset="0"/>
              </a:rPr>
              <a:t>No need to change these if they are working well and have parental buy-in</a:t>
            </a:r>
          </a:p>
          <a:p>
            <a:r>
              <a:rPr lang="en-GB" sz="2000" dirty="0">
                <a:solidFill>
                  <a:srgbClr val="002060"/>
                </a:solidFill>
                <a:latin typeface="Arial" panose="020B0604020202020204" pitchFamily="34" charset="0"/>
                <a:cs typeface="Arial" panose="020B0604020202020204" pitchFamily="34" charset="0"/>
              </a:rPr>
              <a:t>However, sex education is outside the content defined for Relationships and Health Education</a:t>
            </a:r>
            <a:r>
              <a:rPr lang="en-GB" sz="2000" dirty="0">
                <a:solidFill>
                  <a:schemeClr val="accent6"/>
                </a:solidFill>
                <a:latin typeface="Arial" panose="020B0604020202020204" pitchFamily="34" charset="0"/>
                <a:cs typeface="Arial" panose="020B0604020202020204" pitchFamily="34" charset="0"/>
              </a:rPr>
              <a:t> </a:t>
            </a:r>
            <a:r>
              <a:rPr lang="en-GB" sz="2000" dirty="0">
                <a:solidFill>
                  <a:srgbClr val="002060"/>
                </a:solidFill>
                <a:latin typeface="Arial" panose="020B0604020202020204" pitchFamily="34" charset="0"/>
                <a:cs typeface="Arial" panose="020B0604020202020204" pitchFamily="34" charset="0"/>
              </a:rPr>
              <a:t>(primary), and schools do not need to start teaching Sex Education if they do not wish to (decision ultimately is governors’)</a:t>
            </a:r>
          </a:p>
          <a:p>
            <a:r>
              <a:rPr lang="en-GB" sz="2000" dirty="0">
                <a:solidFill>
                  <a:srgbClr val="002060"/>
                </a:solidFill>
                <a:latin typeface="Arial" panose="020B0604020202020204" pitchFamily="34" charset="0"/>
                <a:cs typeface="Arial" panose="020B0604020202020204" pitchFamily="34" charset="0"/>
              </a:rPr>
              <a:t>Needs to be clearly set out in policy what approach the school takes </a:t>
            </a:r>
          </a:p>
          <a:p>
            <a:r>
              <a:rPr lang="en-GB" sz="2000" dirty="0">
                <a:solidFill>
                  <a:srgbClr val="002060"/>
                </a:solidFill>
                <a:latin typeface="Arial" panose="020B0604020202020204" pitchFamily="34" charset="0"/>
                <a:cs typeface="Arial" panose="020B0604020202020204" pitchFamily="34" charset="0"/>
              </a:rPr>
              <a:t>If a school covers Sex Education content which goes beyond that set out for either Relationships or Health Education, be aware of the parental right of withdrawal at primary – make clear to parents in policy, and set out a practical method for parents to communicate to school, if this is their wish</a:t>
            </a:r>
          </a:p>
          <a:p>
            <a:r>
              <a:rPr lang="en-GB" sz="2000" dirty="0">
                <a:solidFill>
                  <a:srgbClr val="002060"/>
                </a:solidFill>
                <a:latin typeface="Arial" panose="020B0604020202020204" pitchFamily="34" charset="0"/>
                <a:cs typeface="Arial" panose="020B0604020202020204" pitchFamily="34" charset="0"/>
              </a:rPr>
              <a:t>Stating clearly exactly what aspects of Sex Education are covered in what terms and years is helpful to allow parents to make this decision</a:t>
            </a:r>
          </a:p>
        </p:txBody>
      </p:sp>
      <p:sp>
        <p:nvSpPr>
          <p:cNvPr id="4" name="TextBox 3">
            <a:extLst>
              <a:ext uri="{FF2B5EF4-FFF2-40B4-BE49-F238E27FC236}">
                <a16:creationId xmlns:a16="http://schemas.microsoft.com/office/drawing/2014/main" id="{FA1DBFA8-0C73-4DB1-99F2-FD19B3C2216F}"/>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6AA842F0-1974-4FF1-A1C5-BF41AA292001}"/>
              </a:ext>
            </a:extLst>
          </p:cNvPr>
          <p:cNvSpPr txBox="1">
            <a:spLocks/>
          </p:cNvSpPr>
          <p:nvPr/>
        </p:nvSpPr>
        <p:spPr>
          <a:xfrm>
            <a:off x="40734" y="0"/>
            <a:ext cx="910326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Primary sex education where taught</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04C271FE-6AA4-4DE5-A596-1D656DD3DC60}"/>
              </a:ext>
            </a:extLst>
          </p:cNvPr>
          <p:cNvSpPr>
            <a:spLocks noGrp="1"/>
          </p:cNvSpPr>
          <p:nvPr>
            <p:ph type="sldNum" sz="quarter" idx="12"/>
          </p:nvPr>
        </p:nvSpPr>
        <p:spPr/>
        <p:txBody>
          <a:bodyPr/>
          <a:lstStyle/>
          <a:p>
            <a:fld id="{E6A2F77A-7467-4A1C-BBDB-FC8B9E623E45}" type="slidenum">
              <a:rPr lang="en-GB" smtClean="0"/>
              <a:t>34</a:t>
            </a:fld>
            <a:endParaRPr lang="en-GB" dirty="0"/>
          </a:p>
        </p:txBody>
      </p:sp>
      <p:sp>
        <p:nvSpPr>
          <p:cNvPr id="7" name="TextBox 6">
            <a:extLst>
              <a:ext uri="{FF2B5EF4-FFF2-40B4-BE49-F238E27FC236}">
                <a16:creationId xmlns:a16="http://schemas.microsoft.com/office/drawing/2014/main" id="{089EAE16-7AC8-469E-917E-60FE5C6D9E3D}"/>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643796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1371"/>
            <a:ext cx="9143999" cy="5512904"/>
          </a:xfrm>
        </p:spPr>
        <p:txBody>
          <a:bodyPr>
            <a:normAutofit fontScale="77500" lnSpcReduction="20000"/>
          </a:bodyPr>
          <a:lstStyle/>
          <a:p>
            <a:pPr marL="0" indent="0">
              <a:lnSpc>
                <a:spcPct val="110000"/>
              </a:lnSpc>
              <a:buNone/>
            </a:pPr>
            <a:r>
              <a:rPr lang="en-GB" sz="2400" dirty="0">
                <a:solidFill>
                  <a:srgbClr val="002060"/>
                </a:solidFill>
                <a:latin typeface="Arial" panose="020B0604020202020204" pitchFamily="34" charset="0"/>
                <a:cs typeface="Arial" panose="020B0604020202020204" pitchFamily="34" charset="0"/>
              </a:rPr>
              <a:t>These two subjects are now on a different legal footing so it is important to establish how to identify each for planning and teaching purposes. Sex education is not compulsory in any primary school, but may be taught if the school chooses having regard to the statutory Relationships, Sex and Health Education guidance.</a:t>
            </a:r>
          </a:p>
          <a:p>
            <a:pPr marL="0" indent="0">
              <a:lnSpc>
                <a:spcPct val="110000"/>
              </a:lnSpc>
              <a:buNone/>
            </a:pPr>
            <a:r>
              <a:rPr lang="en-GB" sz="2400" dirty="0">
                <a:solidFill>
                  <a:srgbClr val="002060"/>
                </a:solidFill>
                <a:latin typeface="Arial" panose="020B0604020202020204" pitchFamily="34" charset="0"/>
                <a:cs typeface="Arial" panose="020B0604020202020204" pitchFamily="34" charset="0"/>
              </a:rPr>
              <a:t>Discuss these examples and agree how you would approach in your school and engage parents in this:</a:t>
            </a:r>
          </a:p>
          <a:p>
            <a:pPr>
              <a:lnSpc>
                <a:spcPct val="110000"/>
              </a:lnSpc>
            </a:pPr>
            <a:r>
              <a:rPr lang="en-GB" sz="2400" dirty="0">
                <a:solidFill>
                  <a:srgbClr val="002060"/>
                </a:solidFill>
                <a:latin typeface="Arial" panose="020B0604020202020204" pitchFamily="34" charset="0"/>
                <a:cs typeface="Arial" panose="020B0604020202020204" pitchFamily="34" charset="0"/>
              </a:rPr>
              <a:t>Learning about different kinds of families</a:t>
            </a:r>
          </a:p>
          <a:p>
            <a:pPr>
              <a:lnSpc>
                <a:spcPct val="110000"/>
              </a:lnSpc>
            </a:pPr>
            <a:r>
              <a:rPr lang="en-GB" sz="2400" dirty="0">
                <a:solidFill>
                  <a:srgbClr val="002060"/>
                </a:solidFill>
                <a:latin typeface="Arial" panose="020B0604020202020204" pitchFamily="34" charset="0"/>
                <a:cs typeface="Arial" panose="020B0604020202020204" pitchFamily="34" charset="0"/>
              </a:rPr>
              <a:t>Learning that some families may have two male or two female parents</a:t>
            </a:r>
          </a:p>
          <a:p>
            <a:pPr>
              <a:lnSpc>
                <a:spcPct val="110000"/>
              </a:lnSpc>
            </a:pPr>
            <a:r>
              <a:rPr lang="en-GB" sz="2400" dirty="0">
                <a:solidFill>
                  <a:srgbClr val="002060"/>
                </a:solidFill>
                <a:latin typeface="Arial" panose="020B0604020202020204" pitchFamily="34" charset="0"/>
                <a:cs typeface="Arial" panose="020B0604020202020204" pitchFamily="34" charset="0"/>
              </a:rPr>
              <a:t>Learning that homophobic bullying or discrimination is wrong and must be reported if it occurs</a:t>
            </a:r>
          </a:p>
          <a:p>
            <a:pPr>
              <a:lnSpc>
                <a:spcPct val="110000"/>
              </a:lnSpc>
            </a:pPr>
            <a:r>
              <a:rPr lang="en-GB" sz="2400" dirty="0">
                <a:solidFill>
                  <a:srgbClr val="002060"/>
                </a:solidFill>
                <a:latin typeface="Arial" panose="020B0604020202020204" pitchFamily="34" charset="0"/>
                <a:cs typeface="Arial" panose="020B0604020202020204" pitchFamily="34" charset="0"/>
              </a:rPr>
              <a:t>Learning that at puberty adolescents’ emotional feelings for others can change and we can feel attracted to others in a physical way</a:t>
            </a:r>
          </a:p>
          <a:p>
            <a:pPr>
              <a:lnSpc>
                <a:spcPct val="110000"/>
              </a:lnSpc>
            </a:pPr>
            <a:r>
              <a:rPr lang="en-GB" sz="2400" dirty="0">
                <a:solidFill>
                  <a:srgbClr val="002060"/>
                </a:solidFill>
                <a:latin typeface="Arial" panose="020B0604020202020204" pitchFamily="34" charset="0"/>
                <a:cs typeface="Arial" panose="020B0604020202020204" pitchFamily="34" charset="0"/>
              </a:rPr>
              <a:t>Learning that for some people that attraction is to others of the same sex</a:t>
            </a:r>
          </a:p>
          <a:p>
            <a:pPr>
              <a:lnSpc>
                <a:spcPct val="110000"/>
              </a:lnSpc>
            </a:pPr>
            <a:r>
              <a:rPr lang="en-GB" sz="2400" dirty="0">
                <a:solidFill>
                  <a:srgbClr val="002060"/>
                </a:solidFill>
                <a:latin typeface="Arial" panose="020B0604020202020204" pitchFamily="34" charset="0"/>
                <a:cs typeface="Arial" panose="020B0604020202020204" pitchFamily="34" charset="0"/>
              </a:rPr>
              <a:t>Learning what menstruation is and its physical and emotional effects</a:t>
            </a:r>
          </a:p>
          <a:p>
            <a:pPr>
              <a:lnSpc>
                <a:spcPct val="110000"/>
              </a:lnSpc>
            </a:pPr>
            <a:r>
              <a:rPr lang="en-GB" sz="2400" dirty="0">
                <a:solidFill>
                  <a:srgbClr val="002060"/>
                </a:solidFill>
                <a:latin typeface="Arial" panose="020B0604020202020204" pitchFamily="34" charset="0"/>
                <a:cs typeface="Arial" panose="020B0604020202020204" pitchFamily="34" charset="0"/>
              </a:rPr>
              <a:t>Learning how conception takes place in humans</a:t>
            </a:r>
          </a:p>
          <a:p>
            <a:pPr>
              <a:lnSpc>
                <a:spcPct val="110000"/>
              </a:lnSpc>
            </a:pPr>
            <a:r>
              <a:rPr lang="en-GB" sz="2400" dirty="0">
                <a:solidFill>
                  <a:srgbClr val="002060"/>
                </a:solidFill>
                <a:latin typeface="Arial" panose="020B0604020202020204" pitchFamily="34" charset="0"/>
                <a:cs typeface="Arial" panose="020B0604020202020204" pitchFamily="34" charset="0"/>
              </a:rPr>
              <a:t>Learning about STIs</a:t>
            </a:r>
          </a:p>
          <a:p>
            <a:endParaRPr lang="en-GB" dirty="0"/>
          </a:p>
          <a:p>
            <a:endParaRPr lang="en-GB" dirty="0"/>
          </a:p>
          <a:p>
            <a:endParaRPr lang="en-GB" dirty="0"/>
          </a:p>
          <a:p>
            <a:endParaRPr lang="en-GB" dirty="0"/>
          </a:p>
          <a:p>
            <a:endParaRPr lang="en-GB" dirty="0"/>
          </a:p>
          <a:p>
            <a:endParaRPr lang="en-GB" dirty="0"/>
          </a:p>
        </p:txBody>
      </p:sp>
      <p:sp>
        <p:nvSpPr>
          <p:cNvPr id="4" name="TextBox 3">
            <a:extLst>
              <a:ext uri="{FF2B5EF4-FFF2-40B4-BE49-F238E27FC236}">
                <a16:creationId xmlns:a16="http://schemas.microsoft.com/office/drawing/2014/main" id="{D608A321-D65B-471A-837F-5279985199A8}"/>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E6B033DA-C796-4A6B-A407-DE0F73BD792F}"/>
              </a:ext>
            </a:extLst>
          </p:cNvPr>
          <p:cNvSpPr txBox="1">
            <a:spLocks/>
          </p:cNvSpPr>
          <p:nvPr/>
        </p:nvSpPr>
        <p:spPr>
          <a:xfrm>
            <a:off x="40734" y="0"/>
            <a:ext cx="9103266" cy="914170"/>
          </a:xfrm>
          <a:prstGeom prst="rect">
            <a:avLst/>
          </a:prstGeom>
        </p:spPr>
        <p:txBody>
          <a:bodyPr vert="horz" lIns="68580" tIns="34290" rIns="68580" bIns="3429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Discussion: relationships or sex education?</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0EBF6C9E-17E6-499B-B37C-BF44B70D75BD}"/>
              </a:ext>
            </a:extLst>
          </p:cNvPr>
          <p:cNvSpPr>
            <a:spLocks noGrp="1"/>
          </p:cNvSpPr>
          <p:nvPr>
            <p:ph type="sldNum" sz="quarter" idx="12"/>
          </p:nvPr>
        </p:nvSpPr>
        <p:spPr/>
        <p:txBody>
          <a:bodyPr/>
          <a:lstStyle/>
          <a:p>
            <a:fld id="{E6A2F77A-7467-4A1C-BBDB-FC8B9E623E45}" type="slidenum">
              <a:rPr lang="en-GB" smtClean="0"/>
              <a:t>35</a:t>
            </a:fld>
            <a:endParaRPr lang="en-GB" dirty="0"/>
          </a:p>
        </p:txBody>
      </p:sp>
      <p:sp>
        <p:nvSpPr>
          <p:cNvPr id="7" name="TextBox 6">
            <a:extLst>
              <a:ext uri="{FF2B5EF4-FFF2-40B4-BE49-F238E27FC236}">
                <a16:creationId xmlns:a16="http://schemas.microsoft.com/office/drawing/2014/main" id="{7FA37DE6-0EFB-4063-9768-55A232E6ADB7}"/>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4922129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39481"/>
            <a:ext cx="9095362" cy="5080883"/>
          </a:xfrm>
        </p:spPr>
        <p:txBody>
          <a:bodyPr>
            <a:noAutofit/>
          </a:bodyPr>
          <a:lstStyle/>
          <a:p>
            <a:r>
              <a:rPr lang="en-GB" sz="2000" dirty="0">
                <a:solidFill>
                  <a:srgbClr val="002060"/>
                </a:solidFill>
                <a:latin typeface="Arial" panose="020B0604020202020204" pitchFamily="34" charset="0"/>
                <a:cs typeface="Arial" panose="020B0604020202020204" pitchFamily="34" charset="0"/>
              </a:rPr>
              <a:t>Primaries are not required to teach Sex Education but must teach Relationships Education and have regard to the statutory guidance in full</a:t>
            </a:r>
          </a:p>
          <a:p>
            <a:r>
              <a:rPr lang="en-GB" sz="2000" dirty="0">
                <a:solidFill>
                  <a:srgbClr val="002060"/>
                </a:solidFill>
                <a:latin typeface="Arial" panose="020B0604020202020204" pitchFamily="34" charset="0"/>
                <a:cs typeface="Arial" panose="020B0604020202020204" pitchFamily="34" charset="0"/>
              </a:rPr>
              <a:t>It can be useful for primary schools to look at secondary content in the Guidance when considering this question</a:t>
            </a:r>
          </a:p>
          <a:p>
            <a:r>
              <a:rPr lang="en-GB" sz="2000" dirty="0">
                <a:solidFill>
                  <a:srgbClr val="002060"/>
                </a:solidFill>
                <a:latin typeface="Arial" panose="020B0604020202020204" pitchFamily="34" charset="0"/>
                <a:cs typeface="Arial" panose="020B0604020202020204" pitchFamily="34" charset="0"/>
              </a:rPr>
              <a:t>Everything defined in the content for Relationships Education, Health Education and NC KS2 Science does not carry a parental right to withdrawal</a:t>
            </a:r>
          </a:p>
          <a:p>
            <a:r>
              <a:rPr lang="en-GB" sz="2000" dirty="0">
                <a:solidFill>
                  <a:srgbClr val="002060"/>
                </a:solidFill>
                <a:latin typeface="Arial" panose="020B0604020202020204" pitchFamily="34" charset="0"/>
                <a:cs typeface="Arial" panose="020B0604020202020204" pitchFamily="34" charset="0"/>
              </a:rPr>
              <a:t>If primary schools’ policy is to teach some aspects of Sex Education, for example points set out in the secondary content, they should clearly set this out in policy and give parents a right to withdraw</a:t>
            </a:r>
          </a:p>
          <a:p>
            <a:r>
              <a:rPr lang="en-GB" sz="2000" dirty="0">
                <a:solidFill>
                  <a:srgbClr val="002060"/>
                </a:solidFill>
                <a:latin typeface="Arial" panose="020B0604020202020204" pitchFamily="34" charset="0"/>
                <a:cs typeface="Arial" panose="020B0604020202020204" pitchFamily="34" charset="0"/>
              </a:rPr>
              <a:t>However, it is always good practice to work with, inform and reassure parents even if content does not carry the right to withdraw</a:t>
            </a:r>
          </a:p>
        </p:txBody>
      </p:sp>
      <p:sp>
        <p:nvSpPr>
          <p:cNvPr id="4" name="TextBox 3">
            <a:extLst>
              <a:ext uri="{FF2B5EF4-FFF2-40B4-BE49-F238E27FC236}">
                <a16:creationId xmlns:a16="http://schemas.microsoft.com/office/drawing/2014/main" id="{A4573DC7-29A1-4B9B-B10D-1F6ADF378FA5}"/>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73E41C26-CB17-4F0F-B286-91D7C2277A1E}"/>
              </a:ext>
            </a:extLst>
          </p:cNvPr>
          <p:cNvSpPr txBox="1">
            <a:spLocks/>
          </p:cNvSpPr>
          <p:nvPr/>
        </p:nvSpPr>
        <p:spPr>
          <a:xfrm>
            <a:off x="40734" y="0"/>
            <a:ext cx="9103266" cy="994172"/>
          </a:xfrm>
          <a:prstGeom prst="rect">
            <a:avLst/>
          </a:prstGeom>
        </p:spPr>
        <p:txBody>
          <a:bodyPr vert="horz" lIns="68580" tIns="34290" rIns="68580" bIns="3429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Discussion: relationships or sex education?</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0285C96E-68B3-4470-A5C4-4FFFD8B02433}"/>
              </a:ext>
            </a:extLst>
          </p:cNvPr>
          <p:cNvSpPr>
            <a:spLocks noGrp="1"/>
          </p:cNvSpPr>
          <p:nvPr>
            <p:ph type="sldNum" sz="quarter" idx="12"/>
          </p:nvPr>
        </p:nvSpPr>
        <p:spPr/>
        <p:txBody>
          <a:bodyPr/>
          <a:lstStyle/>
          <a:p>
            <a:fld id="{E6A2F77A-7467-4A1C-BBDB-FC8B9E623E45}" type="slidenum">
              <a:rPr lang="en-GB" smtClean="0"/>
              <a:t>36</a:t>
            </a:fld>
            <a:endParaRPr lang="en-GB" dirty="0"/>
          </a:p>
        </p:txBody>
      </p:sp>
      <p:sp>
        <p:nvSpPr>
          <p:cNvPr id="7" name="TextBox 6">
            <a:extLst>
              <a:ext uri="{FF2B5EF4-FFF2-40B4-BE49-F238E27FC236}">
                <a16:creationId xmlns:a16="http://schemas.microsoft.com/office/drawing/2014/main" id="{E4DEAE53-FEEB-4E69-8BE7-9484363BF0A2}"/>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30745344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FF82039-CD93-4493-BD82-261047292017}"/>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
        <p:nvSpPr>
          <p:cNvPr id="3" name="Content Placeholder 2"/>
          <p:cNvSpPr>
            <a:spLocks noGrp="1"/>
          </p:cNvSpPr>
          <p:nvPr>
            <p:ph idx="1"/>
          </p:nvPr>
        </p:nvSpPr>
        <p:spPr>
          <a:xfrm>
            <a:off x="0" y="977358"/>
            <a:ext cx="9144000" cy="5351228"/>
          </a:xfrm>
        </p:spPr>
        <p:txBody>
          <a:bodyPr>
            <a:normAutofit fontScale="25000" lnSpcReduction="20000"/>
          </a:bodyPr>
          <a:lstStyle/>
          <a:p>
            <a:pPr>
              <a:lnSpc>
                <a:spcPct val="110000"/>
              </a:lnSpc>
            </a:pPr>
            <a:r>
              <a:rPr lang="en-GB" sz="8000" dirty="0">
                <a:solidFill>
                  <a:srgbClr val="002060"/>
                </a:solidFill>
                <a:latin typeface="Arial" panose="020B0604020202020204" pitchFamily="34" charset="0"/>
                <a:cs typeface="Arial" panose="020B0604020202020204" pitchFamily="34" charset="0"/>
              </a:rPr>
              <a:t>Governors need to know their responsibilities and duties, need briefing</a:t>
            </a:r>
          </a:p>
          <a:p>
            <a:pPr>
              <a:lnSpc>
                <a:spcPct val="110000"/>
              </a:lnSpc>
            </a:pPr>
            <a:r>
              <a:rPr lang="en-GB" sz="8000" dirty="0">
                <a:solidFill>
                  <a:srgbClr val="002060"/>
                </a:solidFill>
                <a:latin typeface="Arial" panose="020B0604020202020204" pitchFamily="34" charset="0"/>
                <a:cs typeface="Arial" panose="020B0604020202020204" pitchFamily="34" charset="0"/>
              </a:rPr>
              <a:t>Headteacher and coordinator need to have read the Statutory Guidance</a:t>
            </a:r>
          </a:p>
          <a:p>
            <a:pPr>
              <a:lnSpc>
                <a:spcPct val="110000"/>
              </a:lnSpc>
            </a:pPr>
            <a:r>
              <a:rPr lang="en-GB" sz="8000" dirty="0">
                <a:solidFill>
                  <a:srgbClr val="002060"/>
                </a:solidFill>
                <a:latin typeface="Arial" panose="020B0604020202020204" pitchFamily="34" charset="0"/>
                <a:cs typeface="Arial" panose="020B0604020202020204" pitchFamily="34" charset="0"/>
              </a:rPr>
              <a:t>Teachers need to have read the school policy</a:t>
            </a:r>
          </a:p>
          <a:p>
            <a:pPr>
              <a:lnSpc>
                <a:spcPct val="110000"/>
              </a:lnSpc>
            </a:pPr>
            <a:r>
              <a:rPr lang="en-GB" sz="8000" dirty="0">
                <a:solidFill>
                  <a:srgbClr val="002060"/>
                </a:solidFill>
                <a:latin typeface="Arial" panose="020B0604020202020204" pitchFamily="34" charset="0"/>
                <a:cs typeface="Arial" panose="020B0604020202020204" pitchFamily="34" charset="0"/>
              </a:rPr>
              <a:t>Primary teachers already teach all (most) subjects – need to be confident on  the content identified for teaching but no requirement for expertise beyond that</a:t>
            </a:r>
          </a:p>
          <a:p>
            <a:pPr>
              <a:lnSpc>
                <a:spcPct val="110000"/>
              </a:lnSpc>
            </a:pPr>
            <a:r>
              <a:rPr lang="en-GB" sz="8000" dirty="0">
                <a:solidFill>
                  <a:srgbClr val="002060"/>
                </a:solidFill>
                <a:latin typeface="Arial" panose="020B0604020202020204" pitchFamily="34" charset="0"/>
                <a:cs typeface="Arial" panose="020B0604020202020204" pitchFamily="34" charset="0"/>
              </a:rPr>
              <a:t>Teachers ideally need to have explored together and agreed approach to teaching / discussing / fielding questions on sensitive issues – ideally practise (parts of) lessons with each other to fine tune approach and give feedback to each other</a:t>
            </a:r>
          </a:p>
          <a:p>
            <a:pPr>
              <a:lnSpc>
                <a:spcPct val="110000"/>
              </a:lnSpc>
            </a:pPr>
            <a:r>
              <a:rPr lang="en-GB" sz="8000" dirty="0">
                <a:solidFill>
                  <a:srgbClr val="002060"/>
                </a:solidFill>
                <a:latin typeface="Arial" panose="020B0604020202020204" pitchFamily="34" charset="0"/>
                <a:cs typeface="Arial" panose="020B0604020202020204" pitchFamily="34" charset="0"/>
              </a:rPr>
              <a:t>On particularly ‘knowledge rich’ topics e.g. internet and some aspects of health education, planning and resources should be from reliable sources so pupils are not inadvertently given misleading facts, and teachers be guided by that knowledge</a:t>
            </a:r>
          </a:p>
          <a:p>
            <a:pPr>
              <a:lnSpc>
                <a:spcPct val="110000"/>
              </a:lnSpc>
            </a:pPr>
            <a:r>
              <a:rPr lang="en-GB" sz="8000" dirty="0">
                <a:solidFill>
                  <a:srgbClr val="002060"/>
                </a:solidFill>
                <a:latin typeface="Arial" panose="020B0604020202020204" pitchFamily="34" charset="0"/>
                <a:cs typeface="Arial" panose="020B0604020202020204" pitchFamily="34" charset="0"/>
              </a:rPr>
              <a:t>For some topics carefully selected external experts are a possible solution</a:t>
            </a:r>
          </a:p>
          <a:p>
            <a:pPr>
              <a:lnSpc>
                <a:spcPct val="110000"/>
              </a:lnSpc>
            </a:pPr>
            <a:r>
              <a:rPr lang="en-GB" sz="8000" dirty="0">
                <a:solidFill>
                  <a:srgbClr val="002060"/>
                </a:solidFill>
                <a:latin typeface="Arial" panose="020B0604020202020204" pitchFamily="34" charset="0"/>
                <a:cs typeface="Arial" panose="020B0604020202020204" pitchFamily="34" charset="0"/>
              </a:rPr>
              <a:t>Draw on evidence and best practice – subject associations often provide good summaries to support this</a:t>
            </a:r>
            <a:endParaRPr lang="en-GB" dirty="0">
              <a:solidFill>
                <a:srgbClr val="002060"/>
              </a:solidFill>
            </a:endParaRPr>
          </a:p>
        </p:txBody>
      </p:sp>
      <p:sp>
        <p:nvSpPr>
          <p:cNvPr id="4" name="TextBox 3">
            <a:extLst>
              <a:ext uri="{FF2B5EF4-FFF2-40B4-BE49-F238E27FC236}">
                <a16:creationId xmlns:a16="http://schemas.microsoft.com/office/drawing/2014/main" id="{E06BAA99-A2DD-43C7-BCF5-9CB4243AB310}"/>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DA16C50B-FD4D-4F6C-B917-9D10F901C949}"/>
              </a:ext>
            </a:extLst>
          </p:cNvPr>
          <p:cNvSpPr txBox="1">
            <a:spLocks/>
          </p:cNvSpPr>
          <p:nvPr/>
        </p:nvSpPr>
        <p:spPr>
          <a:xfrm>
            <a:off x="40734" y="0"/>
            <a:ext cx="910326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Training needs</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A3599CC5-8E9B-483C-ABC8-479A52FA0569}"/>
              </a:ext>
            </a:extLst>
          </p:cNvPr>
          <p:cNvSpPr>
            <a:spLocks noGrp="1"/>
          </p:cNvSpPr>
          <p:nvPr>
            <p:ph type="sldNum" sz="quarter" idx="12"/>
          </p:nvPr>
        </p:nvSpPr>
        <p:spPr/>
        <p:txBody>
          <a:bodyPr/>
          <a:lstStyle/>
          <a:p>
            <a:fld id="{E6A2F77A-7467-4A1C-BBDB-FC8B9E623E45}" type="slidenum">
              <a:rPr lang="en-GB" smtClean="0"/>
              <a:t>37</a:t>
            </a:fld>
            <a:endParaRPr lang="en-GB" dirty="0"/>
          </a:p>
        </p:txBody>
      </p:sp>
    </p:spTree>
    <p:extLst>
      <p:ext uri="{BB962C8B-B14F-4D97-AF65-F5344CB8AC3E}">
        <p14:creationId xmlns:p14="http://schemas.microsoft.com/office/powerpoint/2010/main" val="5887777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91317"/>
            <a:ext cx="9144000" cy="4857046"/>
          </a:xfrm>
        </p:spPr>
        <p:txBody>
          <a:bodyPr>
            <a:normAutofit/>
          </a:bodyPr>
          <a:lstStyle/>
          <a:p>
            <a:pPr>
              <a:lnSpc>
                <a:spcPct val="110000"/>
              </a:lnSpc>
            </a:pPr>
            <a:r>
              <a:rPr lang="en-GB" sz="2000" dirty="0">
                <a:solidFill>
                  <a:srgbClr val="002060"/>
                </a:solidFill>
                <a:latin typeface="Arial" panose="020B0604020202020204" pitchFamily="34" charset="0"/>
                <a:cs typeface="Arial" panose="020B0604020202020204" pitchFamily="34" charset="0"/>
              </a:rPr>
              <a:t>Questioning and assessment in class has two functions:</a:t>
            </a:r>
          </a:p>
          <a:p>
            <a:pPr lvl="1">
              <a:lnSpc>
                <a:spcPct val="110000"/>
              </a:lnSpc>
            </a:pPr>
            <a:r>
              <a:rPr lang="en-GB" sz="1800" dirty="0">
                <a:solidFill>
                  <a:srgbClr val="002060"/>
                </a:solidFill>
                <a:latin typeface="Arial" panose="020B0604020202020204" pitchFamily="34" charset="0"/>
                <a:cs typeface="Arial" panose="020B0604020202020204" pitchFamily="34" charset="0"/>
              </a:rPr>
              <a:t>The act of remembering and applying to new situations helps to embed and secure knowledge and concepts in pupils’ long term memories (definition of learning is a ‘change in the long term memory’)</a:t>
            </a:r>
          </a:p>
          <a:p>
            <a:pPr lvl="1">
              <a:lnSpc>
                <a:spcPct val="110000"/>
              </a:lnSpc>
            </a:pPr>
            <a:r>
              <a:rPr lang="en-GB" sz="1800" dirty="0">
                <a:solidFill>
                  <a:srgbClr val="002060"/>
                </a:solidFill>
                <a:latin typeface="Arial" panose="020B0604020202020204" pitchFamily="34" charset="0"/>
                <a:cs typeface="Arial" panose="020B0604020202020204" pitchFamily="34" charset="0"/>
              </a:rPr>
              <a:t>Their answers to questions shapes teachers’ planning in that lesson and in short and medium term, as it reveals how much is being understood and what needs re-teaching</a:t>
            </a:r>
          </a:p>
          <a:p>
            <a:pPr>
              <a:lnSpc>
                <a:spcPct val="110000"/>
              </a:lnSpc>
            </a:pPr>
            <a:r>
              <a:rPr lang="en-GB" sz="2000" dirty="0">
                <a:solidFill>
                  <a:srgbClr val="002060"/>
                </a:solidFill>
                <a:latin typeface="Arial" panose="020B0604020202020204" pitchFamily="34" charset="0"/>
                <a:cs typeface="Arial" panose="020B0604020202020204" pitchFamily="34" charset="0"/>
              </a:rPr>
              <a:t>While quizzes and knowledge checks may be useful feedback and identify what knowledge has been securely retained by pupils, emphasis in this subject is on quality provision</a:t>
            </a:r>
          </a:p>
          <a:p>
            <a:pPr>
              <a:lnSpc>
                <a:spcPct val="110000"/>
              </a:lnSpc>
            </a:pPr>
            <a:r>
              <a:rPr lang="en-GB" sz="2000" dirty="0">
                <a:solidFill>
                  <a:srgbClr val="002060"/>
                </a:solidFill>
                <a:latin typeface="Arial" panose="020B0604020202020204" pitchFamily="34" charset="0"/>
                <a:cs typeface="Arial" panose="020B0604020202020204" pitchFamily="34" charset="0"/>
              </a:rPr>
              <a:t>Reporting to parents may reference topics covered and the approach, attitude and confidence of the pupil in lessons</a:t>
            </a:r>
          </a:p>
        </p:txBody>
      </p:sp>
      <p:sp>
        <p:nvSpPr>
          <p:cNvPr id="4" name="TextBox 3">
            <a:extLst>
              <a:ext uri="{FF2B5EF4-FFF2-40B4-BE49-F238E27FC236}">
                <a16:creationId xmlns:a16="http://schemas.microsoft.com/office/drawing/2014/main" id="{E6DEB7A3-87FB-4178-BA12-F56B6018C5F2}"/>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CE25AC7A-5741-469B-8AC8-564087EDD7E1}"/>
              </a:ext>
            </a:extLst>
          </p:cNvPr>
          <p:cNvSpPr txBox="1">
            <a:spLocks/>
          </p:cNvSpPr>
          <p:nvPr/>
        </p:nvSpPr>
        <p:spPr>
          <a:xfrm>
            <a:off x="40734" y="0"/>
            <a:ext cx="910326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Assessment and evaluation</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4B0C406B-2106-4621-8C15-DBCCCAC45BFD}"/>
              </a:ext>
            </a:extLst>
          </p:cNvPr>
          <p:cNvSpPr>
            <a:spLocks noGrp="1"/>
          </p:cNvSpPr>
          <p:nvPr>
            <p:ph type="sldNum" sz="quarter" idx="12"/>
          </p:nvPr>
        </p:nvSpPr>
        <p:spPr/>
        <p:txBody>
          <a:bodyPr/>
          <a:lstStyle/>
          <a:p>
            <a:fld id="{E6A2F77A-7467-4A1C-BBDB-FC8B9E623E45}" type="slidenum">
              <a:rPr lang="en-GB" smtClean="0"/>
              <a:t>38</a:t>
            </a:fld>
            <a:endParaRPr lang="en-GB" dirty="0"/>
          </a:p>
        </p:txBody>
      </p:sp>
      <p:sp>
        <p:nvSpPr>
          <p:cNvPr id="7" name="TextBox 6">
            <a:extLst>
              <a:ext uri="{FF2B5EF4-FFF2-40B4-BE49-F238E27FC236}">
                <a16:creationId xmlns:a16="http://schemas.microsoft.com/office/drawing/2014/main" id="{86F8BD38-0850-4463-BB2D-B7B2343A9D9F}"/>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1878828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0114"/>
            <a:ext cx="9075906" cy="4351338"/>
          </a:xfrm>
        </p:spPr>
        <p:txBody>
          <a:bodyPr>
            <a:noAutofit/>
          </a:bodyPr>
          <a:lstStyle/>
          <a:p>
            <a:pPr marL="0" indent="0">
              <a:buNone/>
            </a:pPr>
            <a:r>
              <a:rPr lang="en-GB" sz="2000" dirty="0">
                <a:solidFill>
                  <a:srgbClr val="002060"/>
                </a:solidFill>
                <a:latin typeface="Arial" panose="020B0604020202020204" pitchFamily="34" charset="0"/>
                <a:cs typeface="Arial" panose="020B0604020202020204" pitchFamily="34" charset="0"/>
              </a:rPr>
              <a:t>Inspectors will evaluate the extent to which:</a:t>
            </a:r>
          </a:p>
          <a:p>
            <a:r>
              <a:rPr lang="en-GB" sz="2000" dirty="0">
                <a:solidFill>
                  <a:srgbClr val="002060"/>
                </a:solidFill>
                <a:latin typeface="Arial" panose="020B0604020202020204" pitchFamily="34" charset="0"/>
                <a:cs typeface="Arial" panose="020B0604020202020204" pitchFamily="34" charset="0"/>
              </a:rPr>
              <a:t>the curriculum extends beyond the academic … and provides for pupils’ broader development, enabling them to develop and discover their interests and talents</a:t>
            </a:r>
          </a:p>
          <a:p>
            <a:r>
              <a:rPr lang="en-GB" sz="2000" dirty="0">
                <a:solidFill>
                  <a:srgbClr val="002060"/>
                </a:solidFill>
                <a:latin typeface="Arial" panose="020B0604020202020204" pitchFamily="34" charset="0"/>
                <a:cs typeface="Arial" panose="020B0604020202020204" pitchFamily="34" charset="0"/>
              </a:rPr>
              <a:t>the curriculum and the school’s wider work support pupils to develop their character – including their resilience, confidence and independence – and help them know how to keep physically and mentally healthy at each stage of education</a:t>
            </a:r>
          </a:p>
          <a:p>
            <a:r>
              <a:rPr lang="en-GB" sz="2000" dirty="0">
                <a:solidFill>
                  <a:srgbClr val="002060"/>
                </a:solidFill>
                <a:latin typeface="Arial" panose="020B0604020202020204" pitchFamily="34" charset="0"/>
                <a:cs typeface="Arial" panose="020B0604020202020204" pitchFamily="34" charset="0"/>
              </a:rPr>
              <a:t>the school prepares pupils for future success in their next steps </a:t>
            </a:r>
          </a:p>
        </p:txBody>
      </p:sp>
      <p:sp>
        <p:nvSpPr>
          <p:cNvPr id="4" name="TextBox 3">
            <a:extLst>
              <a:ext uri="{FF2B5EF4-FFF2-40B4-BE49-F238E27FC236}">
                <a16:creationId xmlns:a16="http://schemas.microsoft.com/office/drawing/2014/main" id="{6F1952FC-C400-4A8B-B78B-CD4A90C76BB4}"/>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05BD968A-30D9-40B3-BD9B-6D6EDAC99016}"/>
              </a:ext>
            </a:extLst>
          </p:cNvPr>
          <p:cNvSpPr txBox="1">
            <a:spLocks/>
          </p:cNvSpPr>
          <p:nvPr/>
        </p:nvSpPr>
        <p:spPr>
          <a:xfrm>
            <a:off x="-30386" y="0"/>
            <a:ext cx="932678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Ofsted: Personal development judgement</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ABB99A45-161C-4883-9E05-8A272C423516}"/>
              </a:ext>
            </a:extLst>
          </p:cNvPr>
          <p:cNvSpPr>
            <a:spLocks noGrp="1"/>
          </p:cNvSpPr>
          <p:nvPr>
            <p:ph type="sldNum" sz="quarter" idx="12"/>
          </p:nvPr>
        </p:nvSpPr>
        <p:spPr/>
        <p:txBody>
          <a:bodyPr/>
          <a:lstStyle/>
          <a:p>
            <a:fld id="{E6A2F77A-7467-4A1C-BBDB-FC8B9E623E45}" type="slidenum">
              <a:rPr lang="en-GB" smtClean="0"/>
              <a:t>39</a:t>
            </a:fld>
            <a:endParaRPr lang="en-GB" dirty="0"/>
          </a:p>
        </p:txBody>
      </p:sp>
      <p:sp>
        <p:nvSpPr>
          <p:cNvPr id="7" name="TextBox 6">
            <a:extLst>
              <a:ext uri="{FF2B5EF4-FFF2-40B4-BE49-F238E27FC236}">
                <a16:creationId xmlns:a16="http://schemas.microsoft.com/office/drawing/2014/main" id="{15017998-F29F-4B8C-8BAC-40A6648EA601}"/>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3137065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65" y="1091014"/>
            <a:ext cx="9144000" cy="4351338"/>
          </a:xfrm>
        </p:spPr>
        <p:txBody>
          <a:bodyPr>
            <a:normAutofit/>
          </a:bodyPr>
          <a:lstStyle/>
          <a:p>
            <a:pPr>
              <a:lnSpc>
                <a:spcPct val="100000"/>
              </a:lnSpc>
            </a:pPr>
            <a:r>
              <a:rPr lang="en-GB" sz="2000" dirty="0">
                <a:solidFill>
                  <a:srgbClr val="002060"/>
                </a:solidFill>
                <a:latin typeface="Arial" panose="020B0604020202020204" pitchFamily="34" charset="0"/>
                <a:cs typeface="Arial" panose="020B0604020202020204" pitchFamily="34" charset="0"/>
              </a:rPr>
              <a:t>Schools should have a statement of values and ethos anyway, and may include personal qualities it seeks to foster</a:t>
            </a:r>
          </a:p>
          <a:p>
            <a:pPr>
              <a:lnSpc>
                <a:spcPct val="100000"/>
              </a:lnSpc>
            </a:pPr>
            <a:r>
              <a:rPr lang="en-GB" sz="2000" dirty="0">
                <a:solidFill>
                  <a:srgbClr val="002060"/>
                </a:solidFill>
                <a:latin typeface="Arial" panose="020B0604020202020204" pitchFamily="34" charset="0"/>
                <a:cs typeface="Arial" panose="020B0604020202020204" pitchFamily="34" charset="0"/>
              </a:rPr>
              <a:t>Relationships and Health Education should link to or be referenced in that statement</a:t>
            </a:r>
          </a:p>
          <a:p>
            <a:pPr marL="0" indent="0">
              <a:lnSpc>
                <a:spcPct val="100000"/>
              </a:lnSpc>
              <a:buNone/>
            </a:pPr>
            <a:r>
              <a:rPr lang="en-GB" sz="2000" dirty="0">
                <a:solidFill>
                  <a:srgbClr val="002060"/>
                </a:solidFill>
                <a:latin typeface="Arial" panose="020B0604020202020204" pitchFamily="34" charset="0"/>
                <a:cs typeface="Arial" panose="020B0604020202020204" pitchFamily="34" charset="0"/>
              </a:rPr>
              <a:t>	</a:t>
            </a:r>
            <a:r>
              <a:rPr lang="en-GB" sz="2000" i="1" dirty="0">
                <a:solidFill>
                  <a:srgbClr val="002060"/>
                </a:solidFill>
                <a:latin typeface="Arial" panose="020B0604020202020204" pitchFamily="34" charset="0"/>
                <a:cs typeface="Arial" panose="020B0604020202020204" pitchFamily="34" charset="0"/>
              </a:rPr>
              <a:t>e.g. “as a school we value diversity and foster mutual 		respect, modelling and inspiring attributes in pupils such as 	respect, courtesy and honesty.  These underpin and inform 		the relationships we have, between pupils and between adults 		and pupils …”</a:t>
            </a:r>
            <a:endParaRPr lang="en-GB" sz="2000" dirty="0">
              <a:solidFill>
                <a:srgbClr val="002060"/>
              </a:solidFill>
              <a:latin typeface="Arial" panose="020B0604020202020204" pitchFamily="34" charset="0"/>
              <a:cs typeface="Arial" panose="020B0604020202020204" pitchFamily="34" charset="0"/>
            </a:endParaRPr>
          </a:p>
          <a:p>
            <a:pPr>
              <a:lnSpc>
                <a:spcPct val="100000"/>
              </a:lnSpc>
            </a:pPr>
            <a:r>
              <a:rPr lang="en-GB" sz="2000" dirty="0">
                <a:solidFill>
                  <a:srgbClr val="002060"/>
                </a:solidFill>
                <a:latin typeface="Arial" panose="020B0604020202020204" pitchFamily="34" charset="0"/>
                <a:cs typeface="Arial" panose="020B0604020202020204" pitchFamily="34" charset="0"/>
              </a:rPr>
              <a:t>Where a school has a specific religious ethos, this will normally be referenced in the ethos statement and may be alongside a reference to the importance of respect for others in society</a:t>
            </a:r>
          </a:p>
        </p:txBody>
      </p:sp>
      <p:sp>
        <p:nvSpPr>
          <p:cNvPr id="4" name="TextBox 3">
            <a:extLst>
              <a:ext uri="{FF2B5EF4-FFF2-40B4-BE49-F238E27FC236}">
                <a16:creationId xmlns:a16="http://schemas.microsoft.com/office/drawing/2014/main" id="{D3D3C55F-688D-4D3F-AE11-B438FCE6A566}"/>
              </a:ext>
            </a:extLst>
          </p:cNvPr>
          <p:cNvSpPr txBox="1"/>
          <p:nvPr/>
        </p:nvSpPr>
        <p:spPr>
          <a:xfrm>
            <a:off x="0" y="949"/>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89662B5B-6478-4030-96B0-84C09DAD0164}"/>
              </a:ext>
            </a:extLst>
          </p:cNvPr>
          <p:cNvSpPr txBox="1">
            <a:spLocks/>
          </p:cNvSpPr>
          <p:nvPr/>
        </p:nvSpPr>
        <p:spPr>
          <a:xfrm>
            <a:off x="-10065" y="949"/>
            <a:ext cx="730904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solidFill>
                  <a:schemeClr val="bg1"/>
                </a:solidFill>
                <a:latin typeface="Arial" panose="020B0604020202020204" pitchFamily="34" charset="0"/>
                <a:cs typeface="Arial" panose="020B0604020202020204" pitchFamily="34" charset="0"/>
              </a:rPr>
              <a:t>Integration to whole school ethos</a:t>
            </a:r>
          </a:p>
        </p:txBody>
      </p:sp>
      <p:sp>
        <p:nvSpPr>
          <p:cNvPr id="2" name="Slide Number Placeholder 1">
            <a:extLst>
              <a:ext uri="{FF2B5EF4-FFF2-40B4-BE49-F238E27FC236}">
                <a16:creationId xmlns:a16="http://schemas.microsoft.com/office/drawing/2014/main" id="{51D896A4-826C-4BBE-8203-E47C15E4A888}"/>
              </a:ext>
            </a:extLst>
          </p:cNvPr>
          <p:cNvSpPr>
            <a:spLocks noGrp="1"/>
          </p:cNvSpPr>
          <p:nvPr>
            <p:ph type="sldNum" sz="quarter" idx="12"/>
          </p:nvPr>
        </p:nvSpPr>
        <p:spPr/>
        <p:txBody>
          <a:bodyPr/>
          <a:lstStyle/>
          <a:p>
            <a:fld id="{E6A2F77A-7467-4A1C-BBDB-FC8B9E623E45}" type="slidenum">
              <a:rPr lang="en-GB" smtClean="0"/>
              <a:t>4</a:t>
            </a:fld>
            <a:endParaRPr lang="en-GB" dirty="0"/>
          </a:p>
        </p:txBody>
      </p:sp>
      <p:sp>
        <p:nvSpPr>
          <p:cNvPr id="8" name="TextBox 7">
            <a:extLst>
              <a:ext uri="{FF2B5EF4-FFF2-40B4-BE49-F238E27FC236}">
                <a16:creationId xmlns:a16="http://schemas.microsoft.com/office/drawing/2014/main" id="{15F92784-5E39-40C8-B473-5BD7C8E6C554}"/>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37355925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0549"/>
            <a:ext cx="9143999" cy="4351338"/>
          </a:xfrm>
        </p:spPr>
        <p:txBody>
          <a:bodyPr>
            <a:noAutofit/>
          </a:bodyPr>
          <a:lstStyle/>
          <a:p>
            <a:pPr marL="0" indent="0">
              <a:buNone/>
            </a:pPr>
            <a:r>
              <a:rPr lang="en-GB" sz="2000" b="1" dirty="0">
                <a:solidFill>
                  <a:srgbClr val="002060"/>
                </a:solidFill>
                <a:latin typeface="Arial" panose="020B0604020202020204" pitchFamily="34" charset="0"/>
                <a:cs typeface="Arial" panose="020B0604020202020204" pitchFamily="34" charset="0"/>
              </a:rPr>
              <a:t>High level summary</a:t>
            </a:r>
          </a:p>
          <a:p>
            <a:pPr marL="0" indent="0">
              <a:buNone/>
            </a:pPr>
            <a:r>
              <a:rPr lang="en-GB" sz="2000" dirty="0">
                <a:solidFill>
                  <a:srgbClr val="002060"/>
                </a:solidFill>
                <a:latin typeface="Arial" panose="020B0604020202020204" pitchFamily="34" charset="0"/>
                <a:cs typeface="Arial" panose="020B0604020202020204" pitchFamily="34" charset="0"/>
              </a:rPr>
              <a:t>Inspectors will also evaluate the extent to which:</a:t>
            </a:r>
          </a:p>
          <a:p>
            <a:r>
              <a:rPr lang="en-GB" sz="2000" dirty="0">
                <a:solidFill>
                  <a:srgbClr val="002060"/>
                </a:solidFill>
                <a:latin typeface="Arial" panose="020B0604020202020204" pitchFamily="34" charset="0"/>
                <a:cs typeface="Arial" panose="020B0604020202020204" pitchFamily="34" charset="0"/>
              </a:rPr>
              <a:t>the school prepares pupils for life in modern Britain by </a:t>
            </a:r>
          </a:p>
          <a:p>
            <a:pPr lvl="1"/>
            <a:r>
              <a:rPr lang="en-GB" sz="2000" dirty="0">
                <a:solidFill>
                  <a:srgbClr val="002060"/>
                </a:solidFill>
                <a:latin typeface="Arial" panose="020B0604020202020204" pitchFamily="34" charset="0"/>
                <a:cs typeface="Arial" panose="020B0604020202020204" pitchFamily="34" charset="0"/>
              </a:rPr>
              <a:t>equipping them to be responsible, respectful, active citizens who contribute positively to society </a:t>
            </a:r>
          </a:p>
          <a:p>
            <a:pPr lvl="1"/>
            <a:r>
              <a:rPr lang="en-GB" sz="2000" dirty="0">
                <a:solidFill>
                  <a:srgbClr val="002060"/>
                </a:solidFill>
                <a:latin typeface="Arial" panose="020B0604020202020204" pitchFamily="34" charset="0"/>
                <a:cs typeface="Arial" panose="020B0604020202020204" pitchFamily="34" charset="0"/>
              </a:rPr>
              <a:t>developing their understanding of fundamental British values </a:t>
            </a:r>
          </a:p>
          <a:p>
            <a:pPr lvl="1"/>
            <a:r>
              <a:rPr lang="en-GB" sz="2000" dirty="0">
                <a:solidFill>
                  <a:srgbClr val="002060"/>
                </a:solidFill>
                <a:latin typeface="Arial" panose="020B0604020202020204" pitchFamily="34" charset="0"/>
                <a:cs typeface="Arial" panose="020B0604020202020204" pitchFamily="34" charset="0"/>
              </a:rPr>
              <a:t>developing their understanding and appreciation of diversity </a:t>
            </a:r>
          </a:p>
          <a:p>
            <a:pPr lvl="1"/>
            <a:r>
              <a:rPr lang="en-GB" sz="2000" dirty="0">
                <a:solidFill>
                  <a:srgbClr val="002060"/>
                </a:solidFill>
                <a:latin typeface="Arial" panose="020B0604020202020204" pitchFamily="34" charset="0"/>
                <a:cs typeface="Arial" panose="020B0604020202020204" pitchFamily="34" charset="0"/>
              </a:rPr>
              <a:t>celebrating what we have in common and promoting respect for the different protected characteristics as defined in law </a:t>
            </a:r>
          </a:p>
          <a:p>
            <a:pPr lvl="1"/>
            <a:r>
              <a:rPr lang="en-GB" sz="2000" dirty="0">
                <a:solidFill>
                  <a:srgbClr val="002060"/>
                </a:solidFill>
                <a:latin typeface="Arial" panose="020B0604020202020204" pitchFamily="34" charset="0"/>
                <a:cs typeface="Arial" panose="020B0604020202020204" pitchFamily="34" charset="0"/>
              </a:rPr>
              <a:t>how curriculum areas such as personal, social, health and economic education, and relationship and sex education contribute to pupils’ personal development </a:t>
            </a:r>
          </a:p>
          <a:p>
            <a:r>
              <a:rPr lang="en-GB" sz="2000" dirty="0">
                <a:solidFill>
                  <a:srgbClr val="002060"/>
                </a:solidFill>
                <a:latin typeface="Arial" panose="020B0604020202020204" pitchFamily="34" charset="0"/>
                <a:cs typeface="Arial" panose="020B0604020202020204" pitchFamily="34" charset="0"/>
              </a:rPr>
              <a:t>provision rather than impact</a:t>
            </a:r>
          </a:p>
        </p:txBody>
      </p:sp>
      <p:sp>
        <p:nvSpPr>
          <p:cNvPr id="4" name="TextBox 3">
            <a:extLst>
              <a:ext uri="{FF2B5EF4-FFF2-40B4-BE49-F238E27FC236}">
                <a16:creationId xmlns:a16="http://schemas.microsoft.com/office/drawing/2014/main" id="{6F1952FC-C400-4A8B-B78B-CD4A90C76BB4}"/>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05BD968A-30D9-40B3-BD9B-6D6EDAC99016}"/>
              </a:ext>
            </a:extLst>
          </p:cNvPr>
          <p:cNvSpPr txBox="1">
            <a:spLocks/>
          </p:cNvSpPr>
          <p:nvPr/>
        </p:nvSpPr>
        <p:spPr>
          <a:xfrm>
            <a:off x="-30386" y="0"/>
            <a:ext cx="932678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Ofsted: Personal development judgement</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C1A163EF-07C9-4F0F-B66E-17D1DBB5804C}"/>
              </a:ext>
            </a:extLst>
          </p:cNvPr>
          <p:cNvSpPr>
            <a:spLocks noGrp="1"/>
          </p:cNvSpPr>
          <p:nvPr>
            <p:ph type="sldNum" sz="quarter" idx="12"/>
          </p:nvPr>
        </p:nvSpPr>
        <p:spPr/>
        <p:txBody>
          <a:bodyPr/>
          <a:lstStyle/>
          <a:p>
            <a:fld id="{E6A2F77A-7467-4A1C-BBDB-FC8B9E623E45}" type="slidenum">
              <a:rPr lang="en-GB" smtClean="0"/>
              <a:t>40</a:t>
            </a:fld>
            <a:endParaRPr lang="en-GB" dirty="0"/>
          </a:p>
        </p:txBody>
      </p:sp>
      <p:sp>
        <p:nvSpPr>
          <p:cNvPr id="7" name="TextBox 6">
            <a:extLst>
              <a:ext uri="{FF2B5EF4-FFF2-40B4-BE49-F238E27FC236}">
                <a16:creationId xmlns:a16="http://schemas.microsoft.com/office/drawing/2014/main" id="{B09EAC48-C910-4C82-B53B-9A4256A3931D}"/>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13741279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39624"/>
            <a:ext cx="9109953" cy="4578751"/>
          </a:xfrm>
        </p:spPr>
        <p:txBody>
          <a:bodyPr>
            <a:normAutofit fontScale="92500"/>
          </a:bodyPr>
          <a:lstStyle/>
          <a:p>
            <a:pPr marL="0" indent="0">
              <a:buNone/>
            </a:pPr>
            <a:r>
              <a:rPr lang="en-GB" sz="2200" dirty="0">
                <a:solidFill>
                  <a:srgbClr val="002060"/>
                </a:solidFill>
                <a:latin typeface="Arial" panose="020B0604020202020204" pitchFamily="34" charset="0"/>
                <a:cs typeface="Arial" panose="020B0604020202020204" pitchFamily="34" charset="0"/>
                <a:hlinkClick r:id="rId2"/>
              </a:rPr>
              <a:t>Statutory Relationships Education, Relationships and Sex Education and Health Education guidance</a:t>
            </a:r>
            <a:r>
              <a:rPr lang="en-GB" sz="2200" dirty="0">
                <a:solidFill>
                  <a:srgbClr val="002060"/>
                </a:solidFill>
                <a:latin typeface="Arial" panose="020B0604020202020204" pitchFamily="34" charset="0"/>
                <a:cs typeface="Arial" panose="020B0604020202020204" pitchFamily="34" charset="0"/>
              </a:rPr>
              <a:t> – schools will be required to have regard to this from September 2020</a:t>
            </a:r>
          </a:p>
          <a:p>
            <a:pPr marL="0" indent="0">
              <a:buNone/>
            </a:pPr>
            <a:endParaRPr lang="en-GB" sz="2200" dirty="0">
              <a:solidFill>
                <a:srgbClr val="002060"/>
              </a:solidFill>
              <a:latin typeface="Arial" panose="020B0604020202020204" pitchFamily="34" charset="0"/>
              <a:cs typeface="Arial" panose="020B0604020202020204" pitchFamily="34" charset="0"/>
            </a:endParaRPr>
          </a:p>
          <a:p>
            <a:pPr marL="0" indent="0">
              <a:buNone/>
            </a:pPr>
            <a:r>
              <a:rPr lang="en-GB" sz="2200" dirty="0">
                <a:solidFill>
                  <a:srgbClr val="002060"/>
                </a:solidFill>
                <a:latin typeface="Arial" panose="020B0604020202020204" pitchFamily="34" charset="0"/>
                <a:cs typeface="Arial" panose="020B0604020202020204" pitchFamily="34" charset="0"/>
                <a:hlinkClick r:id="rId3"/>
              </a:rPr>
              <a:t>Current SRE (2000) guidance </a:t>
            </a:r>
            <a:r>
              <a:rPr lang="en-GB" sz="2200" dirty="0">
                <a:solidFill>
                  <a:srgbClr val="002060"/>
                </a:solidFill>
                <a:latin typeface="Arial" panose="020B0604020202020204" pitchFamily="34" charset="0"/>
                <a:cs typeface="Arial" panose="020B0604020202020204" pitchFamily="34" charset="0"/>
              </a:rPr>
              <a:t>– schools can teach to the new subjects but must continue to have regard to the SRE guidance until September 2020.</a:t>
            </a:r>
          </a:p>
          <a:p>
            <a:pPr marL="0" indent="0">
              <a:buNone/>
            </a:pPr>
            <a:endParaRPr lang="en-GB" sz="2200" dirty="0">
              <a:solidFill>
                <a:srgbClr val="002060"/>
              </a:solidFill>
              <a:latin typeface="Arial" panose="020B0604020202020204" pitchFamily="34" charset="0"/>
              <a:cs typeface="Arial" panose="020B0604020202020204" pitchFamily="34" charset="0"/>
            </a:endParaRPr>
          </a:p>
          <a:p>
            <a:pPr marL="0" indent="0">
              <a:buNone/>
            </a:pPr>
            <a:r>
              <a:rPr lang="en-GB" sz="2200" dirty="0">
                <a:solidFill>
                  <a:srgbClr val="002060"/>
                </a:solidFill>
                <a:latin typeface="Arial" panose="020B0604020202020204" pitchFamily="34" charset="0"/>
                <a:cs typeface="Arial" panose="020B0604020202020204" pitchFamily="34" charset="0"/>
                <a:hlinkClick r:id="rId4"/>
              </a:rPr>
              <a:t>Guides for parents</a:t>
            </a:r>
            <a:r>
              <a:rPr lang="en-GB" sz="2200" dirty="0">
                <a:solidFill>
                  <a:srgbClr val="002060"/>
                </a:solidFill>
                <a:latin typeface="Arial" panose="020B0604020202020204" pitchFamily="34" charset="0"/>
                <a:cs typeface="Arial" panose="020B0604020202020204" pitchFamily="34" charset="0"/>
              </a:rPr>
              <a:t> and </a:t>
            </a:r>
            <a:r>
              <a:rPr lang="en-GB" sz="2200" dirty="0">
                <a:solidFill>
                  <a:srgbClr val="002060"/>
                </a:solidFill>
                <a:latin typeface="Arial" panose="020B0604020202020204" pitchFamily="34" charset="0"/>
                <a:cs typeface="Arial" panose="020B0604020202020204" pitchFamily="34" charset="0"/>
                <a:hlinkClick r:id="rId5"/>
              </a:rPr>
              <a:t>FAQs</a:t>
            </a:r>
            <a:endParaRPr lang="en-GB" sz="2200" dirty="0">
              <a:solidFill>
                <a:srgbClr val="002060"/>
              </a:solidFill>
              <a:latin typeface="Arial" panose="020B0604020202020204" pitchFamily="34" charset="0"/>
              <a:cs typeface="Arial" panose="020B0604020202020204" pitchFamily="34" charset="0"/>
            </a:endParaRPr>
          </a:p>
          <a:p>
            <a:pPr marL="0" indent="0">
              <a:buNone/>
            </a:pPr>
            <a:endParaRPr lang="en-GB" sz="2200" dirty="0">
              <a:solidFill>
                <a:srgbClr val="002060"/>
              </a:solidFill>
              <a:latin typeface="Arial" panose="020B0604020202020204" pitchFamily="34" charset="0"/>
              <a:cs typeface="Arial" panose="020B0604020202020204" pitchFamily="34" charset="0"/>
            </a:endParaRPr>
          </a:p>
          <a:p>
            <a:pPr marL="0" indent="0">
              <a:buNone/>
            </a:pPr>
            <a:r>
              <a:rPr lang="en-GB" sz="2200" dirty="0">
                <a:solidFill>
                  <a:srgbClr val="002060"/>
                </a:solidFill>
                <a:latin typeface="Arial" panose="020B0604020202020204" pitchFamily="34" charset="0"/>
                <a:cs typeface="Arial" panose="020B0604020202020204" pitchFamily="34" charset="0"/>
                <a:hlinkClick r:id="rId6"/>
              </a:rPr>
              <a:t>Teaching online safety in schools </a:t>
            </a:r>
            <a:r>
              <a:rPr lang="en-GB" sz="2200" dirty="0">
                <a:solidFill>
                  <a:srgbClr val="002060"/>
                </a:solidFill>
                <a:latin typeface="Arial" panose="020B0604020202020204" pitchFamily="34" charset="0"/>
                <a:cs typeface="Arial" panose="020B0604020202020204" pitchFamily="34" charset="0"/>
              </a:rPr>
              <a:t>- new non-statutory guidance which aims to support schools in teaching pupils how to stay safe online within new and existing school subjects, such as Relationships Education, Relationships and Sex Education, Health Education, Citizenship and Computing.</a:t>
            </a:r>
          </a:p>
          <a:p>
            <a:pPr marL="0" indent="0">
              <a:buNone/>
            </a:pPr>
            <a:endParaRPr lang="en-GB" sz="2000" dirty="0">
              <a:solidFill>
                <a:srgbClr val="00206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6F1952FC-C400-4A8B-B78B-CD4A90C76BB4}"/>
              </a:ext>
            </a:extLst>
          </p:cNvPr>
          <p:cNvSpPr txBox="1"/>
          <p:nvPr/>
        </p:nvSpPr>
        <p:spPr>
          <a:xfrm>
            <a:off x="0" y="0"/>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05BD968A-30D9-40B3-BD9B-6D6EDAC99016}"/>
              </a:ext>
            </a:extLst>
          </p:cNvPr>
          <p:cNvSpPr txBox="1">
            <a:spLocks/>
          </p:cNvSpPr>
          <p:nvPr/>
        </p:nvSpPr>
        <p:spPr>
          <a:xfrm>
            <a:off x="-30386" y="0"/>
            <a:ext cx="9326786"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solidFill>
                  <a:schemeClr val="bg1"/>
                </a:solidFill>
                <a:latin typeface="Arial" panose="020B0604020202020204" pitchFamily="34" charset="0"/>
                <a:cs typeface="Arial" panose="020B0604020202020204" pitchFamily="34" charset="0"/>
              </a:rPr>
              <a:t>Statutory and non-statutory guidance</a:t>
            </a:r>
            <a:endParaRPr lang="en-US" sz="3300" b="1"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05830899-5996-4B55-AB9A-807463714A4B}"/>
              </a:ext>
            </a:extLst>
          </p:cNvPr>
          <p:cNvSpPr>
            <a:spLocks noGrp="1"/>
          </p:cNvSpPr>
          <p:nvPr>
            <p:ph type="sldNum" sz="quarter" idx="12"/>
          </p:nvPr>
        </p:nvSpPr>
        <p:spPr/>
        <p:txBody>
          <a:bodyPr/>
          <a:lstStyle/>
          <a:p>
            <a:fld id="{E6A2F77A-7467-4A1C-BBDB-FC8B9E623E45}" type="slidenum">
              <a:rPr lang="en-GB" smtClean="0"/>
              <a:t>41</a:t>
            </a:fld>
            <a:endParaRPr lang="en-GB" dirty="0"/>
          </a:p>
        </p:txBody>
      </p:sp>
      <p:sp>
        <p:nvSpPr>
          <p:cNvPr id="7" name="TextBox 6">
            <a:extLst>
              <a:ext uri="{FF2B5EF4-FFF2-40B4-BE49-F238E27FC236}">
                <a16:creationId xmlns:a16="http://schemas.microsoft.com/office/drawing/2014/main" id="{1B6E471A-569B-459E-834B-9DA5342A1795}"/>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1367522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30" y="1110008"/>
            <a:ext cx="9127270" cy="4351338"/>
          </a:xfrm>
        </p:spPr>
        <p:txBody>
          <a:bodyPr>
            <a:noAutofit/>
          </a:bodyPr>
          <a:lstStyle/>
          <a:p>
            <a:r>
              <a:rPr lang="en-GB" sz="1800" dirty="0">
                <a:solidFill>
                  <a:srgbClr val="002060"/>
                </a:solidFill>
                <a:latin typeface="Arial" panose="020B0604020202020204" pitchFamily="34" charset="0"/>
                <a:cs typeface="Arial" panose="020B0604020202020204" pitchFamily="34" charset="0"/>
              </a:rPr>
              <a:t>All schools must have a policy in place</a:t>
            </a:r>
          </a:p>
          <a:p>
            <a:r>
              <a:rPr lang="en-GB" sz="1800" dirty="0">
                <a:solidFill>
                  <a:srgbClr val="002060"/>
                </a:solidFill>
                <a:latin typeface="Arial" panose="020B0604020202020204" pitchFamily="34" charset="0"/>
                <a:cs typeface="Arial" panose="020B0604020202020204" pitchFamily="34" charset="0"/>
              </a:rPr>
              <a:t>Policies are typically approved by governors</a:t>
            </a:r>
          </a:p>
          <a:p>
            <a:r>
              <a:rPr lang="en-GB" sz="1800" dirty="0">
                <a:solidFill>
                  <a:srgbClr val="002060"/>
                </a:solidFill>
                <a:latin typeface="Arial" panose="020B0604020202020204" pitchFamily="34" charset="0"/>
                <a:cs typeface="Arial" panose="020B0604020202020204" pitchFamily="34" charset="0"/>
              </a:rPr>
              <a:t>You will need to have decided the outline of your teaching programme before finalising the policy</a:t>
            </a:r>
          </a:p>
          <a:p>
            <a:r>
              <a:rPr lang="en-GB" sz="1800" dirty="0">
                <a:solidFill>
                  <a:srgbClr val="002060"/>
                </a:solidFill>
                <a:latin typeface="Arial" panose="020B0604020202020204" pitchFamily="34" charset="0"/>
                <a:cs typeface="Arial" panose="020B0604020202020204" pitchFamily="34" charset="0"/>
              </a:rPr>
              <a:t>Possible headings are included in the statutory guidance but you may include:</a:t>
            </a:r>
          </a:p>
          <a:p>
            <a:pPr lvl="1"/>
            <a:r>
              <a:rPr lang="en-GB" sz="1600" dirty="0">
                <a:solidFill>
                  <a:srgbClr val="002060"/>
                </a:solidFill>
                <a:latin typeface="Arial" panose="020B0604020202020204" pitchFamily="34" charset="0"/>
                <a:cs typeface="Arial" panose="020B0604020202020204" pitchFamily="34" charset="0"/>
              </a:rPr>
              <a:t>What topics are taught at primary, and in which terms and years</a:t>
            </a:r>
          </a:p>
          <a:p>
            <a:pPr lvl="1"/>
            <a:r>
              <a:rPr lang="en-GB" sz="1600" dirty="0">
                <a:solidFill>
                  <a:srgbClr val="002060"/>
                </a:solidFill>
                <a:latin typeface="Arial" panose="020B0604020202020204" pitchFamily="34" charset="0"/>
                <a:cs typeface="Arial" panose="020B0604020202020204" pitchFamily="34" charset="0"/>
              </a:rPr>
              <a:t>How the programme is taught (class teachers, visiting speakers, assemblies etc)</a:t>
            </a:r>
          </a:p>
          <a:p>
            <a:pPr lvl="1"/>
            <a:r>
              <a:rPr lang="en-GB" sz="1600" dirty="0">
                <a:solidFill>
                  <a:srgbClr val="002060"/>
                </a:solidFill>
                <a:latin typeface="Arial" panose="020B0604020202020204" pitchFamily="34" charset="0"/>
                <a:cs typeface="Arial" panose="020B0604020202020204" pitchFamily="34" charset="0"/>
              </a:rPr>
              <a:t>How religious backgrounds of pupils are taken into account</a:t>
            </a:r>
          </a:p>
          <a:p>
            <a:pPr lvl="1"/>
            <a:r>
              <a:rPr lang="en-GB" sz="1600" dirty="0">
                <a:solidFill>
                  <a:srgbClr val="002060"/>
                </a:solidFill>
                <a:latin typeface="Arial" panose="020B0604020202020204" pitchFamily="34" charset="0"/>
                <a:cs typeface="Arial" panose="020B0604020202020204" pitchFamily="34" charset="0"/>
              </a:rPr>
              <a:t>How ‘off script’ questions from pupils will be handled</a:t>
            </a:r>
          </a:p>
          <a:p>
            <a:pPr lvl="1"/>
            <a:r>
              <a:rPr lang="en-GB" sz="1600" dirty="0">
                <a:solidFill>
                  <a:srgbClr val="002060"/>
                </a:solidFill>
                <a:latin typeface="Arial" panose="020B0604020202020204" pitchFamily="34" charset="0"/>
                <a:cs typeface="Arial" panose="020B0604020202020204" pitchFamily="34" charset="0"/>
              </a:rPr>
              <a:t>Whether sex education is taught – if so, clarity for parents on right to withdraw</a:t>
            </a:r>
          </a:p>
          <a:p>
            <a:pPr lvl="1"/>
            <a:r>
              <a:rPr lang="en-GB" sz="1600" dirty="0">
                <a:solidFill>
                  <a:srgbClr val="002060"/>
                </a:solidFill>
                <a:latin typeface="Arial" panose="020B0604020202020204" pitchFamily="34" charset="0"/>
                <a:cs typeface="Arial" panose="020B0604020202020204" pitchFamily="34" charset="0"/>
              </a:rPr>
              <a:t>How the policy is produced, including any consultation with parents</a:t>
            </a:r>
          </a:p>
          <a:p>
            <a:pPr lvl="1"/>
            <a:r>
              <a:rPr lang="en-GB" sz="1600" dirty="0">
                <a:solidFill>
                  <a:srgbClr val="002060"/>
                </a:solidFill>
                <a:latin typeface="Arial" panose="020B0604020202020204" pitchFamily="34" charset="0"/>
                <a:cs typeface="Arial" panose="020B0604020202020204" pitchFamily="34" charset="0"/>
              </a:rPr>
              <a:t>Reference to any requirements on schools in law e.g. the Equality Act</a:t>
            </a:r>
          </a:p>
          <a:p>
            <a:pPr lvl="1"/>
            <a:r>
              <a:rPr lang="en-GB" sz="1600" dirty="0">
                <a:solidFill>
                  <a:srgbClr val="002060"/>
                </a:solidFill>
                <a:latin typeface="Arial" panose="020B0604020202020204" pitchFamily="34" charset="0"/>
                <a:cs typeface="Arial" panose="020B0604020202020204" pitchFamily="34" charset="0"/>
              </a:rPr>
              <a:t>When policy updated and who approves (e.g. governing body etc) </a:t>
            </a:r>
          </a:p>
          <a:p>
            <a:r>
              <a:rPr lang="en-GB" sz="1800" dirty="0">
                <a:solidFill>
                  <a:srgbClr val="002060"/>
                </a:solidFill>
                <a:latin typeface="Arial" panose="020B0604020202020204" pitchFamily="34" charset="0"/>
                <a:cs typeface="Arial" panose="020B0604020202020204" pitchFamily="34" charset="0"/>
              </a:rPr>
              <a:t>You may wish to include how you will ensure appropriate access for pupils with SEND or how you might approach teaching about LGBT relationships in the context of family, for example</a:t>
            </a:r>
          </a:p>
        </p:txBody>
      </p:sp>
      <p:sp>
        <p:nvSpPr>
          <p:cNvPr id="4" name="TextBox 3">
            <a:extLst>
              <a:ext uri="{FF2B5EF4-FFF2-40B4-BE49-F238E27FC236}">
                <a16:creationId xmlns:a16="http://schemas.microsoft.com/office/drawing/2014/main" id="{C4835C7F-68C1-44B5-B48C-8F4BBC9DC84B}"/>
              </a:ext>
            </a:extLst>
          </p:cNvPr>
          <p:cNvSpPr txBox="1"/>
          <p:nvPr/>
        </p:nvSpPr>
        <p:spPr>
          <a:xfrm>
            <a:off x="0" y="949"/>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FD875369-17DC-4101-9B57-6328F06C80FF}"/>
              </a:ext>
            </a:extLst>
          </p:cNvPr>
          <p:cNvSpPr txBox="1">
            <a:spLocks/>
          </p:cNvSpPr>
          <p:nvPr/>
        </p:nvSpPr>
        <p:spPr>
          <a:xfrm>
            <a:off x="16729" y="949"/>
            <a:ext cx="730904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solidFill>
                  <a:schemeClr val="bg1"/>
                </a:solidFill>
                <a:latin typeface="Arial" panose="020B0604020202020204" pitchFamily="34" charset="0"/>
                <a:cs typeface="Arial" panose="020B0604020202020204" pitchFamily="34" charset="0"/>
              </a:rPr>
              <a:t>Policies</a:t>
            </a:r>
          </a:p>
        </p:txBody>
      </p:sp>
      <p:sp>
        <p:nvSpPr>
          <p:cNvPr id="2" name="Slide Number Placeholder 1">
            <a:extLst>
              <a:ext uri="{FF2B5EF4-FFF2-40B4-BE49-F238E27FC236}">
                <a16:creationId xmlns:a16="http://schemas.microsoft.com/office/drawing/2014/main" id="{D1ECF37F-01BC-4FBD-917B-9FFDE95F8C3C}"/>
              </a:ext>
            </a:extLst>
          </p:cNvPr>
          <p:cNvSpPr>
            <a:spLocks noGrp="1"/>
          </p:cNvSpPr>
          <p:nvPr>
            <p:ph type="sldNum" sz="quarter" idx="12"/>
          </p:nvPr>
        </p:nvSpPr>
        <p:spPr/>
        <p:txBody>
          <a:bodyPr/>
          <a:lstStyle/>
          <a:p>
            <a:fld id="{E6A2F77A-7467-4A1C-BBDB-FC8B9E623E45}" type="slidenum">
              <a:rPr lang="en-GB" smtClean="0"/>
              <a:t>5</a:t>
            </a:fld>
            <a:endParaRPr lang="en-GB" dirty="0"/>
          </a:p>
        </p:txBody>
      </p:sp>
      <p:sp>
        <p:nvSpPr>
          <p:cNvPr id="8" name="TextBox 7">
            <a:extLst>
              <a:ext uri="{FF2B5EF4-FFF2-40B4-BE49-F238E27FC236}">
                <a16:creationId xmlns:a16="http://schemas.microsoft.com/office/drawing/2014/main" id="{FAD9FACB-0FC0-4838-B4B9-3B9883FD5796}"/>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306381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43" y="1044535"/>
            <a:ext cx="9105913" cy="3659981"/>
          </a:xfrm>
        </p:spPr>
        <p:txBody>
          <a:bodyPr>
            <a:normAutofit fontScale="25000" lnSpcReduction="20000"/>
          </a:bodyPr>
          <a:lstStyle/>
          <a:p>
            <a:pPr>
              <a:lnSpc>
                <a:spcPct val="110000"/>
              </a:lnSpc>
            </a:pPr>
            <a:r>
              <a:rPr lang="en-GB" sz="8000" dirty="0">
                <a:solidFill>
                  <a:srgbClr val="002060"/>
                </a:solidFill>
                <a:latin typeface="Arial" panose="020B0604020202020204" pitchFamily="34" charset="0"/>
                <a:cs typeface="Arial" panose="020B0604020202020204" pitchFamily="34" charset="0"/>
              </a:rPr>
              <a:t>The early adopter programme is entirely voluntary so there is no requirement to teach more than the school feels it has the capacity to teach in academic year 2019-20</a:t>
            </a:r>
          </a:p>
          <a:p>
            <a:pPr>
              <a:lnSpc>
                <a:spcPct val="110000"/>
              </a:lnSpc>
            </a:pPr>
            <a:r>
              <a:rPr lang="en-GB" sz="8000" dirty="0">
                <a:solidFill>
                  <a:srgbClr val="002060"/>
                </a:solidFill>
                <a:latin typeface="Arial" panose="020B0604020202020204" pitchFamily="34" charset="0"/>
                <a:cs typeface="Arial" panose="020B0604020202020204" pitchFamily="34" charset="0"/>
              </a:rPr>
              <a:t>From September 2020 the Statutory Guidance becomes a requirement and will apply to all schools in all the relevant year groups</a:t>
            </a:r>
          </a:p>
          <a:p>
            <a:pPr>
              <a:lnSpc>
                <a:spcPct val="110000"/>
              </a:lnSpc>
            </a:pPr>
            <a:r>
              <a:rPr lang="en-GB" sz="8000" dirty="0">
                <a:solidFill>
                  <a:srgbClr val="002060"/>
                </a:solidFill>
                <a:latin typeface="Arial" panose="020B0604020202020204" pitchFamily="34" charset="0"/>
                <a:cs typeface="Arial" panose="020B0604020202020204" pitchFamily="34" charset="0"/>
              </a:rPr>
              <a:t>However, it is well understood that this will take some time to embed</a:t>
            </a:r>
          </a:p>
          <a:p>
            <a:pPr>
              <a:lnSpc>
                <a:spcPct val="110000"/>
              </a:lnSpc>
            </a:pPr>
            <a:r>
              <a:rPr lang="en-GB" sz="8000" dirty="0">
                <a:solidFill>
                  <a:srgbClr val="002060"/>
                </a:solidFill>
                <a:latin typeface="Arial" panose="020B0604020202020204" pitchFamily="34" charset="0"/>
                <a:cs typeface="Arial" panose="020B0604020202020204" pitchFamily="34" charset="0"/>
              </a:rPr>
              <a:t>For example, where content has not previously been taught, there may be less foundational knowledge among older pupils than once the programme has run its full cycle</a:t>
            </a:r>
          </a:p>
          <a:p>
            <a:pPr>
              <a:lnSpc>
                <a:spcPct val="110000"/>
              </a:lnSpc>
            </a:pPr>
            <a:r>
              <a:rPr lang="en-GB" sz="8000" dirty="0">
                <a:solidFill>
                  <a:srgbClr val="002060"/>
                </a:solidFill>
                <a:latin typeface="Arial" panose="020B0604020202020204" pitchFamily="34" charset="0"/>
                <a:cs typeface="Arial" panose="020B0604020202020204" pitchFamily="34" charset="0"/>
              </a:rPr>
              <a:t>Schools will need to make pragmatic and sensible decisions in the initial phase of its implementation, for example through prioritising the most important knowledge for older pupils who have not covered material now being taught to younger pupils</a:t>
            </a:r>
          </a:p>
          <a:p>
            <a:endParaRPr lang="en-GB" dirty="0"/>
          </a:p>
        </p:txBody>
      </p:sp>
      <p:sp>
        <p:nvSpPr>
          <p:cNvPr id="4" name="TextBox 3">
            <a:extLst>
              <a:ext uri="{FF2B5EF4-FFF2-40B4-BE49-F238E27FC236}">
                <a16:creationId xmlns:a16="http://schemas.microsoft.com/office/drawing/2014/main" id="{0CB6F196-B62D-45D3-B121-6C766E279258}"/>
              </a:ext>
            </a:extLst>
          </p:cNvPr>
          <p:cNvSpPr txBox="1"/>
          <p:nvPr/>
        </p:nvSpPr>
        <p:spPr>
          <a:xfrm>
            <a:off x="0" y="-2253"/>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3E925EB2-7195-4849-ADEC-E700763844A9}"/>
              </a:ext>
            </a:extLst>
          </p:cNvPr>
          <p:cNvSpPr txBox="1">
            <a:spLocks/>
          </p:cNvSpPr>
          <p:nvPr/>
        </p:nvSpPr>
        <p:spPr>
          <a:xfrm>
            <a:off x="38086" y="-2253"/>
            <a:ext cx="730904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solidFill>
                  <a:schemeClr val="bg1"/>
                </a:solidFill>
                <a:latin typeface="Arial" panose="020B0604020202020204" pitchFamily="34" charset="0"/>
                <a:cs typeface="Arial" panose="020B0604020202020204" pitchFamily="34" charset="0"/>
              </a:rPr>
              <a:t>Planning for implementation</a:t>
            </a:r>
          </a:p>
        </p:txBody>
      </p:sp>
      <p:sp>
        <p:nvSpPr>
          <p:cNvPr id="2" name="Slide Number Placeholder 1">
            <a:extLst>
              <a:ext uri="{FF2B5EF4-FFF2-40B4-BE49-F238E27FC236}">
                <a16:creationId xmlns:a16="http://schemas.microsoft.com/office/drawing/2014/main" id="{7596937E-5AA6-4D9E-9F35-EF4F76A3992C}"/>
              </a:ext>
            </a:extLst>
          </p:cNvPr>
          <p:cNvSpPr>
            <a:spLocks noGrp="1"/>
          </p:cNvSpPr>
          <p:nvPr>
            <p:ph type="sldNum" sz="quarter" idx="12"/>
          </p:nvPr>
        </p:nvSpPr>
        <p:spPr/>
        <p:txBody>
          <a:bodyPr/>
          <a:lstStyle/>
          <a:p>
            <a:fld id="{E6A2F77A-7467-4A1C-BBDB-FC8B9E623E45}" type="slidenum">
              <a:rPr lang="en-GB" smtClean="0"/>
              <a:t>6</a:t>
            </a:fld>
            <a:endParaRPr lang="en-GB" dirty="0"/>
          </a:p>
        </p:txBody>
      </p:sp>
      <p:sp>
        <p:nvSpPr>
          <p:cNvPr id="8" name="TextBox 7">
            <a:extLst>
              <a:ext uri="{FF2B5EF4-FFF2-40B4-BE49-F238E27FC236}">
                <a16:creationId xmlns:a16="http://schemas.microsoft.com/office/drawing/2014/main" id="{701558E8-1095-4773-A258-0247444C965B}"/>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351943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53331"/>
            <a:ext cx="9144000" cy="4351338"/>
          </a:xfrm>
        </p:spPr>
        <p:txBody>
          <a:bodyPr>
            <a:normAutofit/>
          </a:bodyPr>
          <a:lstStyle/>
          <a:p>
            <a:r>
              <a:rPr lang="en-GB" sz="2000" dirty="0">
                <a:solidFill>
                  <a:srgbClr val="002060"/>
                </a:solidFill>
                <a:latin typeface="Arial" panose="020B0604020202020204" pitchFamily="34" charset="0"/>
                <a:cs typeface="Arial" panose="020B0604020202020204" pitchFamily="34" charset="0"/>
              </a:rPr>
              <a:t>The Statutory Guidance gives content for primary and secondary, but not by key stage or year</a:t>
            </a:r>
          </a:p>
          <a:p>
            <a:r>
              <a:rPr lang="en-GB" sz="2000" dirty="0">
                <a:solidFill>
                  <a:srgbClr val="002060"/>
                </a:solidFill>
                <a:latin typeface="Arial" panose="020B0604020202020204" pitchFamily="34" charset="0"/>
                <a:cs typeface="Arial" panose="020B0604020202020204" pitchFamily="34" charset="0"/>
              </a:rPr>
              <a:t>This is because the ‘age and developmentally appropriate’ judgement will vary by school and context</a:t>
            </a:r>
          </a:p>
          <a:p>
            <a:r>
              <a:rPr lang="en-GB" sz="2000" dirty="0">
                <a:solidFill>
                  <a:srgbClr val="002060"/>
                </a:solidFill>
                <a:latin typeface="Arial" panose="020B0604020202020204" pitchFamily="34" charset="0"/>
                <a:cs typeface="Arial" panose="020B0604020202020204" pitchFamily="34" charset="0"/>
              </a:rPr>
              <a:t>Considerations might include for example:</a:t>
            </a:r>
          </a:p>
          <a:p>
            <a:pPr lvl="1"/>
            <a:r>
              <a:rPr lang="en-GB" sz="2000" dirty="0">
                <a:solidFill>
                  <a:srgbClr val="002060"/>
                </a:solidFill>
                <a:latin typeface="Arial" panose="020B0604020202020204" pitchFamily="34" charset="0"/>
                <a:cs typeface="Arial" panose="020B0604020202020204" pitchFamily="34" charset="0"/>
              </a:rPr>
              <a:t>what pupils are likely to need to know (including any safeguarding considerations)</a:t>
            </a:r>
          </a:p>
          <a:p>
            <a:pPr lvl="1"/>
            <a:r>
              <a:rPr lang="en-GB" sz="2000" dirty="0">
                <a:solidFill>
                  <a:srgbClr val="002060"/>
                </a:solidFill>
                <a:latin typeface="Arial" panose="020B0604020202020204" pitchFamily="34" charset="0"/>
                <a:cs typeface="Arial" panose="020B0604020202020204" pitchFamily="34" charset="0"/>
              </a:rPr>
              <a:t>what they are likely to be able to understand</a:t>
            </a:r>
          </a:p>
        </p:txBody>
      </p:sp>
      <p:sp>
        <p:nvSpPr>
          <p:cNvPr id="4" name="TextBox 3">
            <a:extLst>
              <a:ext uri="{FF2B5EF4-FFF2-40B4-BE49-F238E27FC236}">
                <a16:creationId xmlns:a16="http://schemas.microsoft.com/office/drawing/2014/main" id="{D27E6ACF-C4B7-439C-99E3-8DB1E89461FE}"/>
              </a:ext>
            </a:extLst>
          </p:cNvPr>
          <p:cNvSpPr txBox="1"/>
          <p:nvPr/>
        </p:nvSpPr>
        <p:spPr>
          <a:xfrm>
            <a:off x="0" y="-2253"/>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1A9E2877-4DF7-49F7-A7A3-4261C63ECD3F}"/>
              </a:ext>
            </a:extLst>
          </p:cNvPr>
          <p:cNvSpPr txBox="1">
            <a:spLocks/>
          </p:cNvSpPr>
          <p:nvPr/>
        </p:nvSpPr>
        <p:spPr>
          <a:xfrm>
            <a:off x="101695" y="-2253"/>
            <a:ext cx="730904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solidFill>
                  <a:schemeClr val="bg1"/>
                </a:solidFill>
                <a:latin typeface="Arial" panose="020B0604020202020204" pitchFamily="34" charset="0"/>
                <a:cs typeface="Arial" panose="020B0604020202020204" pitchFamily="34" charset="0"/>
              </a:rPr>
              <a:t>What does age-appropriate mean?</a:t>
            </a:r>
          </a:p>
        </p:txBody>
      </p:sp>
      <p:sp>
        <p:nvSpPr>
          <p:cNvPr id="2" name="Slide Number Placeholder 1">
            <a:extLst>
              <a:ext uri="{FF2B5EF4-FFF2-40B4-BE49-F238E27FC236}">
                <a16:creationId xmlns:a16="http://schemas.microsoft.com/office/drawing/2014/main" id="{BD99EC74-B72B-455C-ABE9-9BD9A00E46E9}"/>
              </a:ext>
            </a:extLst>
          </p:cNvPr>
          <p:cNvSpPr>
            <a:spLocks noGrp="1"/>
          </p:cNvSpPr>
          <p:nvPr>
            <p:ph type="sldNum" sz="quarter" idx="12"/>
          </p:nvPr>
        </p:nvSpPr>
        <p:spPr/>
        <p:txBody>
          <a:bodyPr/>
          <a:lstStyle/>
          <a:p>
            <a:fld id="{E6A2F77A-7467-4A1C-BBDB-FC8B9E623E45}" type="slidenum">
              <a:rPr lang="en-GB" smtClean="0"/>
              <a:t>7</a:t>
            </a:fld>
            <a:endParaRPr lang="en-GB" dirty="0"/>
          </a:p>
        </p:txBody>
      </p:sp>
      <p:sp>
        <p:nvSpPr>
          <p:cNvPr id="7" name="TextBox 6">
            <a:extLst>
              <a:ext uri="{FF2B5EF4-FFF2-40B4-BE49-F238E27FC236}">
                <a16:creationId xmlns:a16="http://schemas.microsoft.com/office/drawing/2014/main" id="{91DE7D78-9A57-4862-BFCF-F505A5686436}"/>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1762804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C413EEF-0237-4587-8BDA-FD6FB1773849}"/>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
        <p:nvSpPr>
          <p:cNvPr id="3" name="Content Placeholder 2"/>
          <p:cNvSpPr>
            <a:spLocks noGrp="1"/>
          </p:cNvSpPr>
          <p:nvPr>
            <p:ph idx="1"/>
          </p:nvPr>
        </p:nvSpPr>
        <p:spPr>
          <a:xfrm>
            <a:off x="-1" y="900999"/>
            <a:ext cx="9209903" cy="4612750"/>
          </a:xfrm>
        </p:spPr>
        <p:txBody>
          <a:bodyPr>
            <a:noAutofit/>
          </a:bodyPr>
          <a:lstStyle/>
          <a:p>
            <a:r>
              <a:rPr lang="en-GB" sz="1800" dirty="0">
                <a:solidFill>
                  <a:srgbClr val="002060"/>
                </a:solidFill>
                <a:latin typeface="Arial" panose="020B0604020202020204" pitchFamily="34" charset="0"/>
                <a:cs typeface="Arial" panose="020B0604020202020204" pitchFamily="34" charset="0"/>
              </a:rPr>
              <a:t>Once you have prepared your programme and drafted your policy, consider offering a parents’ and carers’ event to inform, reassure, listen and discuss</a:t>
            </a:r>
          </a:p>
          <a:p>
            <a:r>
              <a:rPr lang="en-GB" sz="1800" dirty="0">
                <a:solidFill>
                  <a:srgbClr val="002060"/>
                </a:solidFill>
                <a:latin typeface="Arial" panose="020B0604020202020204" pitchFamily="34" charset="0"/>
                <a:cs typeface="Arial" panose="020B0604020202020204" pitchFamily="34" charset="0"/>
              </a:rPr>
              <a:t>Set out your approach to the subjects fully and clearly</a:t>
            </a:r>
          </a:p>
          <a:p>
            <a:r>
              <a:rPr lang="en-GB" sz="1800" dirty="0">
                <a:solidFill>
                  <a:srgbClr val="002060"/>
                </a:solidFill>
                <a:latin typeface="Arial" panose="020B0604020202020204" pitchFamily="34" charset="0"/>
                <a:cs typeface="Arial" panose="020B0604020202020204" pitchFamily="34" charset="0"/>
              </a:rPr>
              <a:t>Consider the topics or areas you think parents may be interested in or have questions about (if you are choosing to teach sex education</a:t>
            </a:r>
            <a:r>
              <a:rPr lang="en-GB" sz="1800" baseline="30000" dirty="0">
                <a:solidFill>
                  <a:srgbClr val="FF0000"/>
                </a:solidFill>
                <a:latin typeface="Arial" panose="020B0604020202020204" pitchFamily="34" charset="0"/>
                <a:cs typeface="Arial" panose="020B0604020202020204" pitchFamily="34" charset="0"/>
              </a:rPr>
              <a:t>*</a:t>
            </a:r>
            <a:r>
              <a:rPr lang="en-GB" sz="1800" dirty="0">
                <a:solidFill>
                  <a:srgbClr val="002060"/>
                </a:solidFill>
                <a:latin typeface="Arial" panose="020B0604020202020204" pitchFamily="34" charset="0"/>
                <a:cs typeface="Arial" panose="020B0604020202020204" pitchFamily="34" charset="0"/>
              </a:rPr>
              <a:t> it is likely to include that); also may include puberty, how you take account of religious backgrounds in teaching, teaching about different types of family, safeguarding, online information etc</a:t>
            </a:r>
          </a:p>
          <a:p>
            <a:r>
              <a:rPr lang="en-GB" sz="1800" dirty="0">
                <a:solidFill>
                  <a:srgbClr val="002060"/>
                </a:solidFill>
                <a:latin typeface="Arial" panose="020B0604020202020204" pitchFamily="34" charset="0"/>
                <a:cs typeface="Arial" panose="020B0604020202020204" pitchFamily="34" charset="0"/>
              </a:rPr>
              <a:t>Ideally, show parents the resources you will use and walk them through some sequences of teaching</a:t>
            </a:r>
          </a:p>
          <a:p>
            <a:r>
              <a:rPr lang="en-GB" sz="1800" dirty="0">
                <a:solidFill>
                  <a:srgbClr val="002060"/>
                </a:solidFill>
                <a:latin typeface="Arial" panose="020B0604020202020204" pitchFamily="34" charset="0"/>
                <a:cs typeface="Arial" panose="020B0604020202020204" pitchFamily="34" charset="0"/>
              </a:rPr>
              <a:t>Listen to feedback sensitively and where appropriate feed into your planning or teaching approaches</a:t>
            </a:r>
          </a:p>
          <a:p>
            <a:r>
              <a:rPr lang="en-GB" sz="1800" dirty="0">
                <a:solidFill>
                  <a:srgbClr val="002060"/>
                </a:solidFill>
                <a:latin typeface="Arial" panose="020B0604020202020204" pitchFamily="34" charset="0"/>
                <a:cs typeface="Arial" panose="020B0604020202020204" pitchFamily="34" charset="0"/>
              </a:rPr>
              <a:t>However, consultation with and listening sensitively to the views of parents does not mean that parents have a right of veto for topics set out in the Statutory Guidance, or when schools judge that it is appropriate to teach them</a:t>
            </a:r>
          </a:p>
          <a:p>
            <a:r>
              <a:rPr lang="en-GB" sz="1800" dirty="0">
                <a:solidFill>
                  <a:srgbClr val="002060"/>
                </a:solidFill>
                <a:latin typeface="Arial" panose="020B0604020202020204" pitchFamily="34" charset="0"/>
                <a:cs typeface="Arial" panose="020B0604020202020204" pitchFamily="34" charset="0"/>
              </a:rPr>
              <a:t>The Department will provide more advice to support effective engagement with parents. This will be reflected in our school support package and we are also developing a document for schools to help with this and highlight good practice. We have also produced </a:t>
            </a:r>
            <a:r>
              <a:rPr lang="en-GB" sz="1800" dirty="0">
                <a:solidFill>
                  <a:srgbClr val="00206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guides for parents </a:t>
            </a:r>
            <a:r>
              <a:rPr lang="en-GB" sz="1800" dirty="0">
                <a:solidFill>
                  <a:srgbClr val="002060"/>
                </a:solidFill>
                <a:latin typeface="Arial" panose="020B0604020202020204" pitchFamily="34" charset="0"/>
                <a:cs typeface="Arial" panose="020B0604020202020204" pitchFamily="34" charset="0"/>
              </a:rPr>
              <a:t>for schools to use – this gives a summary of the subjects.</a:t>
            </a:r>
            <a:r>
              <a:rPr lang="en-GB" sz="2000" dirty="0">
                <a:solidFill>
                  <a:srgbClr val="002060"/>
                </a:solidFill>
                <a:latin typeface="Arial" panose="020B0604020202020204" pitchFamily="34" charset="0"/>
                <a:cs typeface="Arial" panose="020B0604020202020204" pitchFamily="34" charset="0"/>
              </a:rPr>
              <a:t>						</a:t>
            </a:r>
            <a:r>
              <a:rPr lang="en-GB" sz="1600" i="1" dirty="0">
                <a:solidFill>
                  <a:srgbClr val="002060"/>
                </a:solidFill>
                <a:latin typeface="Arial" panose="020B0604020202020204" pitchFamily="34" charset="0"/>
                <a:cs typeface="Arial" panose="020B0604020202020204" pitchFamily="34" charset="0"/>
              </a:rPr>
              <a:t>*optional at primary</a:t>
            </a:r>
          </a:p>
          <a:p>
            <a:pPr marL="0" indent="0">
              <a:buNone/>
            </a:pPr>
            <a:r>
              <a:rPr lang="en-GB" sz="2000" dirty="0">
                <a:solidFill>
                  <a:srgbClr val="002060"/>
                </a:solidFill>
                <a:latin typeface="Arial" panose="020B0604020202020204" pitchFamily="34" charset="0"/>
                <a:cs typeface="Arial" panose="020B0604020202020204" pitchFamily="34" charset="0"/>
              </a:rPr>
              <a:t>		</a:t>
            </a:r>
          </a:p>
        </p:txBody>
      </p:sp>
      <p:sp>
        <p:nvSpPr>
          <p:cNvPr id="4" name="TextBox 3">
            <a:extLst>
              <a:ext uri="{FF2B5EF4-FFF2-40B4-BE49-F238E27FC236}">
                <a16:creationId xmlns:a16="http://schemas.microsoft.com/office/drawing/2014/main" id="{02728AD0-7104-4FCF-8F13-BB3BAC0808D6}"/>
              </a:ext>
            </a:extLst>
          </p:cNvPr>
          <p:cNvSpPr txBox="1"/>
          <p:nvPr/>
        </p:nvSpPr>
        <p:spPr>
          <a:xfrm>
            <a:off x="0" y="-2253"/>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87E911E2-740C-4909-BB2C-AB1D086C3324}"/>
              </a:ext>
            </a:extLst>
          </p:cNvPr>
          <p:cNvSpPr txBox="1">
            <a:spLocks/>
          </p:cNvSpPr>
          <p:nvPr/>
        </p:nvSpPr>
        <p:spPr>
          <a:xfrm>
            <a:off x="101695" y="-2253"/>
            <a:ext cx="730904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solidFill>
                  <a:schemeClr val="bg1"/>
                </a:solidFill>
                <a:latin typeface="Arial" panose="020B0604020202020204" pitchFamily="34" charset="0"/>
                <a:cs typeface="Arial" panose="020B0604020202020204" pitchFamily="34" charset="0"/>
              </a:rPr>
              <a:t>Engaging parents</a:t>
            </a:r>
          </a:p>
        </p:txBody>
      </p:sp>
      <p:sp>
        <p:nvSpPr>
          <p:cNvPr id="2" name="Slide Number Placeholder 1">
            <a:extLst>
              <a:ext uri="{FF2B5EF4-FFF2-40B4-BE49-F238E27FC236}">
                <a16:creationId xmlns:a16="http://schemas.microsoft.com/office/drawing/2014/main" id="{BB93E7D7-8CF0-4789-B3CD-D71B3E537B02}"/>
              </a:ext>
            </a:extLst>
          </p:cNvPr>
          <p:cNvSpPr>
            <a:spLocks noGrp="1"/>
          </p:cNvSpPr>
          <p:nvPr>
            <p:ph type="sldNum" sz="quarter" idx="12"/>
          </p:nvPr>
        </p:nvSpPr>
        <p:spPr>
          <a:xfrm>
            <a:off x="7086600" y="6492875"/>
            <a:ext cx="2057400" cy="365125"/>
          </a:xfrm>
        </p:spPr>
        <p:txBody>
          <a:bodyPr/>
          <a:lstStyle/>
          <a:p>
            <a:fld id="{E6A2F77A-7467-4A1C-BBDB-FC8B9E623E45}" type="slidenum">
              <a:rPr lang="en-GB" smtClean="0"/>
              <a:t>8</a:t>
            </a:fld>
            <a:endParaRPr lang="en-GB" dirty="0"/>
          </a:p>
        </p:txBody>
      </p:sp>
    </p:spTree>
    <p:extLst>
      <p:ext uri="{BB962C8B-B14F-4D97-AF65-F5344CB8AC3E}">
        <p14:creationId xmlns:p14="http://schemas.microsoft.com/office/powerpoint/2010/main" val="1915628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6" y="1204691"/>
            <a:ext cx="9125983" cy="4351338"/>
          </a:xfrm>
        </p:spPr>
        <p:txBody>
          <a:bodyPr>
            <a:normAutofit/>
          </a:bodyPr>
          <a:lstStyle/>
          <a:p>
            <a:r>
              <a:rPr lang="en-GB" sz="2000" dirty="0">
                <a:solidFill>
                  <a:srgbClr val="002060"/>
                </a:solidFill>
                <a:latin typeface="Arial" panose="020B0604020202020204" pitchFamily="34" charset="0"/>
                <a:cs typeface="Arial" panose="020B0604020202020204" pitchFamily="34" charset="0"/>
              </a:rPr>
              <a:t>Governing body (or trust board, or proprietor)</a:t>
            </a:r>
          </a:p>
          <a:p>
            <a:r>
              <a:rPr lang="en-GB" sz="2000" dirty="0">
                <a:solidFill>
                  <a:srgbClr val="002060"/>
                </a:solidFill>
                <a:latin typeface="Arial" panose="020B0604020202020204" pitchFamily="34" charset="0"/>
                <a:cs typeface="Arial" panose="020B0604020202020204" pitchFamily="34" charset="0"/>
              </a:rPr>
              <a:t>Headteacher</a:t>
            </a:r>
          </a:p>
          <a:p>
            <a:r>
              <a:rPr lang="en-GB" sz="2000" dirty="0">
                <a:solidFill>
                  <a:srgbClr val="002060"/>
                </a:solidFill>
                <a:latin typeface="Arial" panose="020B0604020202020204" pitchFamily="34" charset="0"/>
                <a:cs typeface="Arial" panose="020B0604020202020204" pitchFamily="34" charset="0"/>
              </a:rPr>
              <a:t>There may be a coordinator to oversee planning, identify resources, support drafting of policy and liaison with parents, check any visiting speakers</a:t>
            </a:r>
          </a:p>
          <a:p>
            <a:r>
              <a:rPr lang="en-GB" sz="2000" dirty="0">
                <a:solidFill>
                  <a:srgbClr val="002060"/>
                </a:solidFill>
                <a:latin typeface="Arial" panose="020B0604020202020204" pitchFamily="34" charset="0"/>
                <a:cs typeface="Arial" panose="020B0604020202020204" pitchFamily="34" charset="0"/>
              </a:rPr>
              <a:t>Class teachers</a:t>
            </a:r>
          </a:p>
          <a:p>
            <a:r>
              <a:rPr lang="en-GB" sz="2000" dirty="0">
                <a:solidFill>
                  <a:srgbClr val="002060"/>
                </a:solidFill>
                <a:latin typeface="Arial" panose="020B0604020202020204" pitchFamily="34" charset="0"/>
                <a:cs typeface="Arial" panose="020B0604020202020204" pitchFamily="34" charset="0"/>
              </a:rPr>
              <a:t>Once the school’s policy has been approved, and where that policy includes a year by year breakdown of topics plus a summary of the school’s approach to sensitive issues, that is what teachers are required to implement</a:t>
            </a:r>
          </a:p>
          <a:p>
            <a:r>
              <a:rPr lang="en-GB" sz="2000" dirty="0">
                <a:solidFill>
                  <a:srgbClr val="002060"/>
                </a:solidFill>
                <a:latin typeface="Arial" panose="020B0604020202020204" pitchFamily="34" charset="0"/>
                <a:cs typeface="Arial" panose="020B0604020202020204" pitchFamily="34" charset="0"/>
              </a:rPr>
              <a:t>Where parents have complaints about that approach which cannot be resolved through informal discussion then they should follow the school’s (curriculum) complaints policy</a:t>
            </a:r>
          </a:p>
        </p:txBody>
      </p:sp>
      <p:sp>
        <p:nvSpPr>
          <p:cNvPr id="4" name="TextBox 3">
            <a:extLst>
              <a:ext uri="{FF2B5EF4-FFF2-40B4-BE49-F238E27FC236}">
                <a16:creationId xmlns:a16="http://schemas.microsoft.com/office/drawing/2014/main" id="{7F2CC2CB-7F49-4AD7-A3A2-5D5C009CA928}"/>
              </a:ext>
            </a:extLst>
          </p:cNvPr>
          <p:cNvSpPr txBox="1"/>
          <p:nvPr/>
        </p:nvSpPr>
        <p:spPr>
          <a:xfrm>
            <a:off x="0" y="-2253"/>
            <a:ext cx="9144000" cy="955343"/>
          </a:xfrm>
          <a:prstGeom prst="rect">
            <a:avLst/>
          </a:prstGeom>
          <a:solidFill>
            <a:srgbClr val="002060"/>
          </a:solidFill>
        </p:spPr>
        <p:txBody>
          <a:bodyPr wrap="square" rtlCol="0">
            <a:spAutoFit/>
          </a:bodyPr>
          <a:lstStyle/>
          <a:p>
            <a:endParaRPr lang="en-GB" dirty="0"/>
          </a:p>
        </p:txBody>
      </p:sp>
      <p:sp>
        <p:nvSpPr>
          <p:cNvPr id="5" name="Title 1">
            <a:extLst>
              <a:ext uri="{FF2B5EF4-FFF2-40B4-BE49-F238E27FC236}">
                <a16:creationId xmlns:a16="http://schemas.microsoft.com/office/drawing/2014/main" id="{90B8496A-06DB-49D4-8173-67BF47FFF5E2}"/>
              </a:ext>
            </a:extLst>
          </p:cNvPr>
          <p:cNvSpPr txBox="1">
            <a:spLocks/>
          </p:cNvSpPr>
          <p:nvPr/>
        </p:nvSpPr>
        <p:spPr>
          <a:xfrm>
            <a:off x="101695" y="-2253"/>
            <a:ext cx="730904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b="1" dirty="0">
                <a:solidFill>
                  <a:schemeClr val="bg1"/>
                </a:solidFill>
                <a:latin typeface="Arial" panose="020B0604020202020204" pitchFamily="34" charset="0"/>
                <a:cs typeface="Arial" panose="020B0604020202020204" pitchFamily="34" charset="0"/>
              </a:rPr>
              <a:t>Who is responsible?</a:t>
            </a:r>
          </a:p>
        </p:txBody>
      </p:sp>
      <p:sp>
        <p:nvSpPr>
          <p:cNvPr id="2" name="Slide Number Placeholder 1">
            <a:extLst>
              <a:ext uri="{FF2B5EF4-FFF2-40B4-BE49-F238E27FC236}">
                <a16:creationId xmlns:a16="http://schemas.microsoft.com/office/drawing/2014/main" id="{1CDFC9F7-81AC-4E3E-AFE7-FB51FE49E1BE}"/>
              </a:ext>
            </a:extLst>
          </p:cNvPr>
          <p:cNvSpPr>
            <a:spLocks noGrp="1"/>
          </p:cNvSpPr>
          <p:nvPr>
            <p:ph type="sldNum" sz="quarter" idx="12"/>
          </p:nvPr>
        </p:nvSpPr>
        <p:spPr/>
        <p:txBody>
          <a:bodyPr/>
          <a:lstStyle/>
          <a:p>
            <a:fld id="{E6A2F77A-7467-4A1C-BBDB-FC8B9E623E45}" type="slidenum">
              <a:rPr lang="en-GB" smtClean="0"/>
              <a:t>9</a:t>
            </a:fld>
            <a:endParaRPr lang="en-GB" dirty="0"/>
          </a:p>
        </p:txBody>
      </p:sp>
      <p:sp>
        <p:nvSpPr>
          <p:cNvPr id="8" name="TextBox 7">
            <a:extLst>
              <a:ext uri="{FF2B5EF4-FFF2-40B4-BE49-F238E27FC236}">
                <a16:creationId xmlns:a16="http://schemas.microsoft.com/office/drawing/2014/main" id="{66F18A8F-4BD6-4096-A75E-DAAB85F5149A}"/>
              </a:ext>
            </a:extLst>
          </p:cNvPr>
          <p:cNvSpPr txBox="1"/>
          <p:nvPr/>
        </p:nvSpPr>
        <p:spPr>
          <a:xfrm>
            <a:off x="0" y="6356351"/>
            <a:ext cx="3348111" cy="523220"/>
          </a:xfrm>
          <a:prstGeom prst="rect">
            <a:avLst/>
          </a:prstGeom>
          <a:noFill/>
        </p:spPr>
        <p:txBody>
          <a:bodyPr wrap="square" rtlCol="0">
            <a:spAutoFit/>
          </a:bodyPr>
          <a:lstStyle/>
          <a:p>
            <a:r>
              <a:rPr lang="en-GB" sz="2800" b="1" dirty="0">
                <a:solidFill>
                  <a:schemeClr val="accent1">
                    <a:lumMod val="20000"/>
                    <a:lumOff val="80000"/>
                  </a:schemeClr>
                </a:solidFill>
                <a:latin typeface="Arial" panose="020B0604020202020204" pitchFamily="34" charset="0"/>
                <a:cs typeface="Arial" panose="020B0604020202020204" pitchFamily="34" charset="0"/>
              </a:rPr>
              <a:t>PRIMARY</a:t>
            </a:r>
          </a:p>
        </p:txBody>
      </p:sp>
    </p:spTree>
    <p:extLst>
      <p:ext uri="{BB962C8B-B14F-4D97-AF65-F5344CB8AC3E}">
        <p14:creationId xmlns:p14="http://schemas.microsoft.com/office/powerpoint/2010/main" val="39155029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A6D32F013F714488F15FAD604F0C9CE" ma:contentTypeVersion="4" ma:contentTypeDescription="Create a new document." ma:contentTypeScope="" ma:versionID="f7d539eaed2c3bfd23697baeb95274b7">
  <xsd:schema xmlns:xsd="http://www.w3.org/2001/XMLSchema" xmlns:xs="http://www.w3.org/2001/XMLSchema" xmlns:p="http://schemas.microsoft.com/office/2006/metadata/properties" xmlns:ns2="48dbb651-e5e4-467a-8898-95137bb0a182" xmlns:ns3="9a137b45-1671-442a-aa14-8e8b47b1d03f" targetNamespace="http://schemas.microsoft.com/office/2006/metadata/properties" ma:root="true" ma:fieldsID="3630bde8714a067f765db1037250e99c" ns2:_="" ns3:_="">
    <xsd:import namespace="48dbb651-e5e4-467a-8898-95137bb0a182"/>
    <xsd:import namespace="9a137b45-1671-442a-aa14-8e8b47b1d03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dbb651-e5e4-467a-8898-95137bb0a1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137b45-1671-442a-aa14-8e8b47b1d03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91625B5-C179-44FD-BB9A-D0F11DED8A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dbb651-e5e4-467a-8898-95137bb0a182"/>
    <ds:schemaRef ds:uri="9a137b45-1671-442a-aa14-8e8b47b1d0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52D574-3C98-4200-8507-422A0C0F7558}">
  <ds:schemaRefs>
    <ds:schemaRef ds:uri="http://schemas.microsoft.com/sharepoint/v3/contenttype/forms"/>
  </ds:schemaRefs>
</ds:datastoreItem>
</file>

<file path=customXml/itemProps3.xml><?xml version="1.0" encoding="utf-8"?>
<ds:datastoreItem xmlns:ds="http://schemas.openxmlformats.org/officeDocument/2006/customXml" ds:itemID="{AD95A13C-93F7-42A2-857B-8A8BDDD28781}">
  <ds:schemaRefs>
    <ds:schemaRef ds:uri="9a137b45-1671-442a-aa14-8e8b47b1d03f"/>
    <ds:schemaRef ds:uri="http://schemas.microsoft.com/office/2006/documentManagement/types"/>
    <ds:schemaRef ds:uri="http://purl.org/dc/terms/"/>
    <ds:schemaRef ds:uri="http://purl.org/dc/dcmitype/"/>
    <ds:schemaRef ds:uri="48dbb651-e5e4-467a-8898-95137bb0a182"/>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3409</TotalTime>
  <Words>6090</Words>
  <Application>Microsoft Office PowerPoint</Application>
  <PresentationFormat>On-screen Show (4:3)</PresentationFormat>
  <Paragraphs>375</Paragraphs>
  <Slides>41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Relationships and Health Education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 exemplar ‘script’ can be a helpful tool for teachers to rehearse how they will deliver a topic – create your own exemplars as a team to suit your school and ethos</vt:lpstr>
      <vt:lpstr>An exemplar ‘script’ on a sensitive issue in one context – create your own exemplars as a team to suit your school and ethos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Relationships and Health Education</dc:title>
  <dc:creator>BEHAN, Jackie</dc:creator>
  <cp:lastModifiedBy>Bolton, Nick</cp:lastModifiedBy>
  <cp:revision>37</cp:revision>
  <cp:lastPrinted>2019-07-02T08:14:36Z</cp:lastPrinted>
  <dcterms:created xsi:type="dcterms:W3CDTF">2019-06-30T10:08:07Z</dcterms:created>
  <dcterms:modified xsi:type="dcterms:W3CDTF">2020-07-10T15:46:09Z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0x0101007A6D32F013F714488F15FAD604F0C9CE</vt:lpwstr>
  </property>
</Properties>
</file>